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57" r:id="rId5"/>
    <p:sldId id="260" r:id="rId6"/>
    <p:sldId id="261" r:id="rId7"/>
    <p:sldId id="262" r:id="rId8"/>
    <p:sldId id="275" r:id="rId9"/>
    <p:sldId id="274" r:id="rId10"/>
    <p:sldId id="264" r:id="rId11"/>
    <p:sldId id="265" r:id="rId12"/>
    <p:sldId id="266" r:id="rId13"/>
    <p:sldId id="268" r:id="rId14"/>
    <p:sldId id="267" r:id="rId15"/>
    <p:sldId id="269" r:id="rId16"/>
    <p:sldId id="272"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6C9ED30-76AA-42EE-89DD-4CD4780759B8}" type="datetimeFigureOut">
              <a:rPr lang="en-US" smtClean="0"/>
              <a:t>2/15/2026</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32CBFF7-26CB-4AC2-B091-ACD348426ED4}"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6C9ED30-76AA-42EE-89DD-4CD4780759B8}" type="datetimeFigureOut">
              <a:rPr lang="en-US" smtClean="0"/>
              <a:t>2/15/2026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sp>
        <p:nvSpPr>
          <p:cNvPr id="11" name="Title 10"/>
          <p:cNvSpPr>
            <a:spLocks noGrp="1"/>
          </p:cNvSpPr>
          <p:nvPr>
            <p:ph type="title"/>
          </p:nvPr>
        </p:nvSpPr>
        <p:spPr/>
        <p:txBody>
          <a:bodyPr/>
          <a:lstStyle/>
          <a:p>
            <a:r>
              <a:rPr lang="ar-SA"/>
              <a:t>انقر لتحرير نمط العنوان الرئيسي</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16C9ED30-76AA-42EE-89DD-4CD4780759B8}" type="datetimeFigureOut">
              <a:rPr lang="en-US" smtClean="0"/>
              <a:t>2/15/2026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6C9ED30-76AA-42EE-89DD-4CD4780759B8}" type="datetimeFigureOut">
              <a:rPr lang="en-US" smtClean="0"/>
              <a:t>2/15/2026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CBFF7-26CB-4AC2-B091-ACD348426ED4}"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ar-SA"/>
              <a:t>انقر لتحرير نمط العنوان الرئيسي</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16C9ED30-76AA-42EE-89DD-4CD4780759B8}" type="datetimeFigureOut">
              <a:rPr lang="en-US" smtClean="0"/>
              <a:t>2/15/2026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2CBFF7-26CB-4AC2-B091-ACD348426ED4}"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16C9ED30-76AA-42EE-89DD-4CD4780759B8}" type="datetimeFigureOut">
              <a:rPr lang="en-US" smtClean="0"/>
              <a:t>2/15/2026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2CBFF7-26CB-4AC2-B091-ACD348426ED4}"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C9ED30-76AA-42EE-89DD-4CD4780759B8}" type="datetimeFigureOut">
              <a:rPr lang="en-US" smtClean="0"/>
              <a:t>2/15/2026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2CBFF7-26CB-4AC2-B091-ACD348426ED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ar-SA"/>
              <a:t>انقر لتحرير نمط العنوان الرئيسي</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16C9ED30-76AA-42EE-89DD-4CD4780759B8}" type="datetimeFigureOut">
              <a:rPr lang="en-US" smtClean="0"/>
              <a:t>2/15/2026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CBFF7-26CB-4AC2-B091-ACD348426ED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ar-SA"/>
              <a:t>انقر لتحرير نمط العنوان الرئيسي</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16C9ED30-76AA-42EE-89DD-4CD4780759B8}" type="datetimeFigureOut">
              <a:rPr lang="en-US" smtClean="0"/>
              <a:t>2/15/2026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CBFF7-26CB-4AC2-B091-ACD348426ED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6C9ED30-76AA-42EE-89DD-4CD4780759B8}" type="datetimeFigureOut">
              <a:rPr lang="en-US" smtClean="0"/>
              <a:t>2/15/2026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6C9ED30-76AA-42EE-89DD-4CD4780759B8}" type="datetimeFigureOut">
              <a:rPr lang="en-US" smtClean="0"/>
              <a:t>2/15/2026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CBFF7-26CB-4AC2-B091-ACD348426ED4}"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6C9ED30-76AA-42EE-89DD-4CD4780759B8}" type="datetimeFigureOut">
              <a:rPr lang="en-US" smtClean="0"/>
              <a:t>2/15/2026</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32CBFF7-26CB-4AC2-B091-ACD348426ED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83341" y="1600200"/>
            <a:ext cx="6777318" cy="1600199"/>
          </a:xfrm>
        </p:spPr>
        <p:txBody>
          <a:bodyPr/>
          <a:lstStyle/>
          <a:p>
            <a:r>
              <a:rPr lang="ar-JO" dirty="0"/>
              <a:t>التعلم </a:t>
            </a:r>
            <a:r>
              <a:rPr lang="ar-JO" sz="8000" dirty="0">
                <a:latin typeface="Sakkal Majalla" panose="02000000000000000000" pitchFamily="2" charset="-78"/>
                <a:cs typeface="Sakkal Majalla" panose="02000000000000000000" pitchFamily="2" charset="-78"/>
              </a:rPr>
              <a:t>الالكتروني</a:t>
            </a:r>
            <a:r>
              <a:rPr lang="ar-JO" dirty="0"/>
              <a:t> </a:t>
            </a:r>
            <a:endParaRPr lang="en-US" dirty="0"/>
          </a:p>
        </p:txBody>
      </p:sp>
      <p:sp>
        <p:nvSpPr>
          <p:cNvPr id="3" name="عنوان فرعي 2"/>
          <p:cNvSpPr>
            <a:spLocks noGrp="1"/>
          </p:cNvSpPr>
          <p:nvPr>
            <p:ph type="subTitle" idx="1"/>
          </p:nvPr>
        </p:nvSpPr>
        <p:spPr>
          <a:xfrm>
            <a:off x="1371600" y="3767862"/>
            <a:ext cx="3733800" cy="727938"/>
          </a:xfrm>
        </p:spPr>
        <p:txBody>
          <a:bodyPr>
            <a:normAutofit fontScale="92500" lnSpcReduction="10000"/>
          </a:bodyPr>
          <a:lstStyle/>
          <a:p>
            <a:r>
              <a:rPr lang="ar-JO" sz="4800" dirty="0">
                <a:latin typeface="Sakkal Majalla" panose="02000000000000000000" pitchFamily="2" charset="-78"/>
                <a:cs typeface="Sakkal Majalla" panose="02000000000000000000" pitchFamily="2" charset="-78"/>
              </a:rPr>
              <a:t>الأدوات والمنصات</a:t>
            </a:r>
            <a:endParaRPr lang="en-US" sz="4800" dirty="0">
              <a:latin typeface="Sakkal Majalla" panose="02000000000000000000" pitchFamily="2" charset="-78"/>
              <a:cs typeface="Sakkal Majalla" panose="02000000000000000000" pitchFamily="2" charset="-78"/>
            </a:endParaRPr>
          </a:p>
        </p:txBody>
      </p:sp>
      <p:sp>
        <p:nvSpPr>
          <p:cNvPr id="4" name="عنوان فرعي 2"/>
          <p:cNvSpPr txBox="1">
            <a:spLocks/>
          </p:cNvSpPr>
          <p:nvPr/>
        </p:nvSpPr>
        <p:spPr>
          <a:xfrm>
            <a:off x="3581400" y="4343400"/>
            <a:ext cx="5334000" cy="727938"/>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Clr>
                <a:schemeClr val="accent1"/>
              </a:buClr>
              <a:buFont typeface="Wingdings" pitchFamily="2" charset="2"/>
              <a:buNone/>
              <a:defRPr sz="2400" kern="1200">
                <a:solidFill>
                  <a:schemeClr val="tx1"/>
                </a:solidFill>
                <a:effectLst>
                  <a:outerShdw blurRad="34925" dist="12700" dir="14400000" rotWithShape="0">
                    <a:prstClr val="black">
                      <a:alpha val="21000"/>
                    </a:prstClr>
                  </a:outerShdw>
                </a:effectLst>
                <a:latin typeface="+mn-lt"/>
                <a:ea typeface="+mn-ea"/>
                <a:cs typeface="+mn-cs"/>
              </a:defRPr>
            </a:lvl1pPr>
            <a:lvl2pPr marL="457200" indent="0" algn="ctr" defTabSz="914400" rtl="0" eaLnBrk="1" latinLnBrk="0" hangingPunct="1">
              <a:spcBef>
                <a:spcPct val="20000"/>
              </a:spcBef>
              <a:buClr>
                <a:schemeClr val="accent1"/>
              </a:buClr>
              <a:buFont typeface="Wingdings" pitchFamily="2"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Font typeface="Wingdings" pitchFamily="2"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Wingdings" pitchFamily="2"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Font typeface="Wingdings" pitchFamily="2"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9pPr>
          </a:lstStyle>
          <a:p>
            <a:r>
              <a:rPr lang="ar-JO" sz="4800" dirty="0">
                <a:latin typeface="Sakkal Majalla" panose="02000000000000000000" pitchFamily="2" charset="-78"/>
                <a:cs typeface="Sakkal Majalla" panose="02000000000000000000" pitchFamily="2" charset="-78"/>
              </a:rPr>
              <a:t>للصف التاسع الاساسي</a:t>
            </a:r>
            <a:endParaRPr lang="en-US" sz="4800" dirty="0">
              <a:latin typeface="Sakkal Majalla" panose="02000000000000000000" pitchFamily="2" charset="-78"/>
              <a:cs typeface="Sakkal Majalla" panose="02000000000000000000" pitchFamily="2" charset="-78"/>
            </a:endParaRPr>
          </a:p>
        </p:txBody>
      </p:sp>
      <p:sp>
        <p:nvSpPr>
          <p:cNvPr id="5" name="عنوان فرعي 2"/>
          <p:cNvSpPr txBox="1">
            <a:spLocks/>
          </p:cNvSpPr>
          <p:nvPr/>
        </p:nvSpPr>
        <p:spPr>
          <a:xfrm>
            <a:off x="1524000" y="5334000"/>
            <a:ext cx="3733800" cy="727938"/>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Clr>
                <a:schemeClr val="accent1"/>
              </a:buClr>
              <a:buFont typeface="Wingdings" pitchFamily="2" charset="2"/>
              <a:buNone/>
              <a:defRPr sz="2400" kern="1200">
                <a:solidFill>
                  <a:schemeClr val="tx1"/>
                </a:solidFill>
                <a:effectLst>
                  <a:outerShdw blurRad="34925" dist="12700" dir="14400000" rotWithShape="0">
                    <a:prstClr val="black">
                      <a:alpha val="21000"/>
                    </a:prstClr>
                  </a:outerShdw>
                </a:effectLst>
                <a:latin typeface="+mn-lt"/>
                <a:ea typeface="+mn-ea"/>
                <a:cs typeface="+mn-cs"/>
              </a:defRPr>
            </a:lvl1pPr>
            <a:lvl2pPr marL="457200" indent="0" algn="ctr" defTabSz="914400" rtl="0" eaLnBrk="1" latinLnBrk="0" hangingPunct="1">
              <a:spcBef>
                <a:spcPct val="20000"/>
              </a:spcBef>
              <a:buClr>
                <a:schemeClr val="accent1"/>
              </a:buClr>
              <a:buFont typeface="Wingdings" pitchFamily="2"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Font typeface="Wingdings" pitchFamily="2"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Wingdings" pitchFamily="2"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Font typeface="Wingdings" pitchFamily="2"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400"/>
              </a:spcBef>
              <a:buClr>
                <a:schemeClr val="accent1"/>
              </a:buClr>
              <a:buFont typeface="Wingdings" pitchFamily="2" charset="2"/>
              <a:buNone/>
              <a:defRPr sz="1400" kern="1200">
                <a:solidFill>
                  <a:schemeClr val="tx1">
                    <a:tint val="75000"/>
                  </a:schemeClr>
                </a:solidFill>
                <a:latin typeface="+mn-lt"/>
                <a:ea typeface="+mn-ea"/>
                <a:cs typeface="+mn-cs"/>
              </a:defRPr>
            </a:lvl9pPr>
          </a:lstStyle>
          <a:p>
            <a:r>
              <a:rPr lang="ar-JO" sz="4800" dirty="0">
                <a:latin typeface="Sakkal Majalla" panose="02000000000000000000" pitchFamily="2" charset="-78"/>
                <a:cs typeface="Sakkal Majalla" panose="02000000000000000000" pitchFamily="2" charset="-78"/>
              </a:rPr>
              <a:t>معلم المادة</a:t>
            </a:r>
            <a:r>
              <a:rPr lang="ar-JO" sz="4800">
                <a:latin typeface="Sakkal Majalla" panose="02000000000000000000" pitchFamily="2" charset="-78"/>
                <a:cs typeface="Sakkal Majalla" panose="02000000000000000000" pitchFamily="2" charset="-78"/>
              </a:rPr>
              <a:t>: خيرات القط</a:t>
            </a:r>
            <a:endParaRPr lang="en-US" sz="48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0819440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barn(inVertical)">
                                      <p:cBhvr>
                                        <p:cTn id="25"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566305925"/>
              </p:ext>
            </p:extLst>
          </p:nvPr>
        </p:nvGraphicFramePr>
        <p:xfrm>
          <a:off x="109538" y="2781300"/>
          <a:ext cx="8564563" cy="3276235"/>
        </p:xfrm>
        <a:graphic>
          <a:graphicData uri="http://schemas.openxmlformats.org/drawingml/2006/table">
            <a:tbl>
              <a:tblPr firstRow="1" bandRow="1">
                <a:tableStyleId>{073A0DAA-6AF3-43AB-8588-CEC1D06C72B9}</a:tableStyleId>
              </a:tblPr>
              <a:tblGrid>
                <a:gridCol w="2582078">
                  <a:extLst>
                    <a:ext uri="{9D8B030D-6E8A-4147-A177-3AD203B41FA5}">
                      <a16:colId xmlns:a16="http://schemas.microsoft.com/office/drawing/2014/main" val="20000"/>
                    </a:ext>
                  </a:extLst>
                </a:gridCol>
                <a:gridCol w="3400407">
                  <a:extLst>
                    <a:ext uri="{9D8B030D-6E8A-4147-A177-3AD203B41FA5}">
                      <a16:colId xmlns:a16="http://schemas.microsoft.com/office/drawing/2014/main" val="20001"/>
                    </a:ext>
                  </a:extLst>
                </a:gridCol>
                <a:gridCol w="2582078">
                  <a:extLst>
                    <a:ext uri="{9D8B030D-6E8A-4147-A177-3AD203B41FA5}">
                      <a16:colId xmlns:a16="http://schemas.microsoft.com/office/drawing/2014/main" val="20002"/>
                    </a:ext>
                  </a:extLst>
                </a:gridCol>
              </a:tblGrid>
              <a:tr h="1188772">
                <a:tc>
                  <a:txBody>
                    <a:bodyPr/>
                    <a:lstStyle/>
                    <a:p>
                      <a:pPr algn="ctr"/>
                      <a:r>
                        <a:rPr lang="en-US" sz="4000" dirty="0">
                          <a:latin typeface="Sakkal Majalla" panose="02000000000000000000" pitchFamily="2" charset="-78"/>
                          <a:cs typeface="Sakkal Majalla" panose="02000000000000000000" pitchFamily="2" charset="-78"/>
                        </a:rPr>
                        <a:t>K – Know</a:t>
                      </a:r>
                    </a:p>
                    <a:p>
                      <a:pPr algn="ctr" rtl="1"/>
                      <a:r>
                        <a:rPr lang="ar-JO" sz="4000" dirty="0">
                          <a:latin typeface="Sakkal Majalla" panose="02000000000000000000" pitchFamily="2" charset="-78"/>
                          <a:cs typeface="Sakkal Majalla" panose="02000000000000000000" pitchFamily="2" charset="-78"/>
                        </a:rPr>
                        <a:t>ماذا أعرف ؟</a:t>
                      </a:r>
                      <a:endParaRPr lang="en-US" sz="4000" dirty="0">
                        <a:latin typeface="Sakkal Majalla" panose="02000000000000000000" pitchFamily="2" charset="-78"/>
                        <a:cs typeface="Sakkal Majalla" panose="02000000000000000000" pitchFamily="2" charset="-78"/>
                      </a:endParaRP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W- Want</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أريد أن أعرف ؟</a:t>
                      </a:r>
                      <a:r>
                        <a:rPr lang="en-US" sz="4000" dirty="0">
                          <a:latin typeface="Sakkal Majalla" panose="02000000000000000000" pitchFamily="2" charset="-78"/>
                          <a:cs typeface="Sakkal Majalla" panose="02000000000000000000" pitchFamily="2" charset="-78"/>
                        </a:rPr>
                        <a:t> </a:t>
                      </a: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L- Learn</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تعلمت؟</a:t>
                      </a:r>
                      <a:endParaRPr lang="en-US" sz="4000" dirty="0">
                        <a:latin typeface="Sakkal Majalla" panose="02000000000000000000" pitchFamily="2" charset="-78"/>
                        <a:cs typeface="Sakkal Majalla" panose="02000000000000000000" pitchFamily="2" charset="-78"/>
                      </a:endParaRPr>
                    </a:p>
                  </a:txBody>
                  <a:tcPr marL="91431" marR="91431" marT="45722" marB="45722"/>
                </a:tc>
                <a:extLst>
                  <a:ext uri="{0D108BD9-81ED-4DB2-BD59-A6C34878D82A}">
                    <a16:rowId xmlns:a16="http://schemas.microsoft.com/office/drawing/2014/main" val="10000"/>
                  </a:ext>
                </a:extLst>
              </a:tr>
              <a:tr h="655197">
                <a:tc>
                  <a:txBody>
                    <a:bodyPr/>
                    <a:lstStyle/>
                    <a:p>
                      <a:pPr algn="ctr"/>
                      <a:endParaRPr lang="en-US" sz="1800"/>
                    </a:p>
                  </a:txBody>
                  <a:tcPr marL="91431" marR="91431" marT="45722" marB="45722"/>
                </a:tc>
                <a:tc>
                  <a:txBody>
                    <a:bodyPr/>
                    <a:lstStyle/>
                    <a:p>
                      <a:pPr algn="ctr"/>
                      <a:endParaRPr lang="en-US" sz="1800" dirty="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1"/>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a:p>
                  </a:txBody>
                  <a:tcPr marL="91431" marR="91431" marT="45722" marB="45722"/>
                </a:tc>
                <a:extLst>
                  <a:ext uri="{0D108BD9-81ED-4DB2-BD59-A6C34878D82A}">
                    <a16:rowId xmlns:a16="http://schemas.microsoft.com/office/drawing/2014/main" val="10002"/>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3"/>
                  </a:ext>
                </a:extLst>
              </a:tr>
            </a:tbl>
          </a:graphicData>
        </a:graphic>
      </p:graphicFrame>
      <p:sp>
        <p:nvSpPr>
          <p:cNvPr id="3" name="عنوان 2"/>
          <p:cNvSpPr>
            <a:spLocks noGrp="1"/>
          </p:cNvSpPr>
          <p:nvPr>
            <p:ph type="title"/>
          </p:nvPr>
        </p:nvSpPr>
        <p:spPr/>
        <p:txBody>
          <a:bodyPr/>
          <a:lstStyle/>
          <a:p>
            <a:r>
              <a:rPr lang="en-US" altLang="en-US" dirty="0"/>
              <a:t>K</a:t>
            </a:r>
            <a:r>
              <a:rPr lang="ar-JO" altLang="en-US" dirty="0">
                <a:cs typeface="Times New Roman" pitchFamily="18" charset="0"/>
              </a:rPr>
              <a:t>-</a:t>
            </a:r>
            <a:r>
              <a:rPr lang="en-US" altLang="en-US" dirty="0"/>
              <a:t>W</a:t>
            </a:r>
            <a:r>
              <a:rPr lang="ar-JO" altLang="en-US" dirty="0">
                <a:cs typeface="Times New Roman" pitchFamily="18" charset="0"/>
              </a:rPr>
              <a:t>-</a:t>
            </a:r>
            <a:r>
              <a:rPr lang="en-US" altLang="en-US" dirty="0"/>
              <a:t>L</a:t>
            </a:r>
          </a:p>
        </p:txBody>
      </p:sp>
      <p:sp>
        <p:nvSpPr>
          <p:cNvPr id="11289" name="مربع نص 4"/>
          <p:cNvSpPr txBox="1">
            <a:spLocks noChangeArrowheads="1"/>
          </p:cNvSpPr>
          <p:nvPr/>
        </p:nvSpPr>
        <p:spPr bwMode="auto">
          <a:xfrm>
            <a:off x="2843213" y="2060575"/>
            <a:ext cx="3097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lgn="ctr"/>
            <a:r>
              <a:rPr lang="ar-JO" altLang="en-US" sz="4000" b="1" dirty="0">
                <a:latin typeface="Sakkal Majalla" panose="02000000000000000000" pitchFamily="2" charset="-78"/>
                <a:cs typeface="Sakkal Majalla" panose="02000000000000000000" pitchFamily="2" charset="-78"/>
              </a:rPr>
              <a:t>التعلم</a:t>
            </a:r>
            <a:r>
              <a:rPr lang="ar-JO" altLang="en-US" sz="4000" b="1" dirty="0">
                <a:cs typeface="Akhbar MT" pitchFamily="2" charset="-78"/>
              </a:rPr>
              <a:t> الالكتروني</a:t>
            </a:r>
            <a:endParaRPr lang="en-US" altLang="en-US" sz="4000" b="1" dirty="0">
              <a:cs typeface="Akhbar MT" pitchFamily="2" charset="-78"/>
            </a:endParaRPr>
          </a:p>
        </p:txBody>
      </p:sp>
    </p:spTree>
    <p:extLst>
      <p:ext uri="{BB962C8B-B14F-4D97-AF65-F5344CB8AC3E}">
        <p14:creationId xmlns:p14="http://schemas.microsoft.com/office/powerpoint/2010/main" val="295314677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just" rtl="1"/>
            <a:r>
              <a:rPr lang="ar-JO" altLang="en-US" sz="3600" b="1" dirty="0">
                <a:latin typeface="Sakkal Majalla" panose="02000000000000000000" pitchFamily="2" charset="-78"/>
                <a:cs typeface="Sakkal Majalla" panose="02000000000000000000" pitchFamily="2" charset="-78"/>
              </a:rPr>
              <a:t>أن يتعرف الطالب المقصود بالتعلم الالكتروني</a:t>
            </a:r>
          </a:p>
          <a:p>
            <a:pPr algn="just" rtl="1"/>
            <a:r>
              <a:rPr lang="ar-JO" altLang="en-US" sz="3600" b="1" dirty="0">
                <a:latin typeface="Sakkal Majalla" panose="02000000000000000000" pitchFamily="2" charset="-78"/>
                <a:cs typeface="Sakkal Majalla" panose="02000000000000000000" pitchFamily="2" charset="-78"/>
              </a:rPr>
              <a:t>ان يوضح مزايا التعلم الالكتروني </a:t>
            </a:r>
          </a:p>
          <a:p>
            <a:pPr algn="just" rtl="1"/>
            <a:r>
              <a:rPr lang="ar-JO" altLang="en-US" sz="3600" b="1" dirty="0">
                <a:latin typeface="Sakkal Majalla" panose="02000000000000000000" pitchFamily="2" charset="-78"/>
                <a:cs typeface="Sakkal Majalla" panose="02000000000000000000" pitchFamily="2" charset="-78"/>
              </a:rPr>
              <a:t>ان يعدد بعض ادوات التعلم الالكتروني</a:t>
            </a:r>
          </a:p>
          <a:p>
            <a:pPr algn="just" rtl="1"/>
            <a:r>
              <a:rPr lang="ar-JO" altLang="en-US" sz="3600" b="1" dirty="0">
                <a:latin typeface="Sakkal Majalla" panose="02000000000000000000" pitchFamily="2" charset="-78"/>
                <a:cs typeface="Sakkal Majalla" panose="02000000000000000000" pitchFamily="2" charset="-78"/>
              </a:rPr>
              <a:t>ان يستخدم ادوات التعلم الالكتروني ومنصاته</a:t>
            </a:r>
          </a:p>
        </p:txBody>
      </p:sp>
      <p:sp>
        <p:nvSpPr>
          <p:cNvPr id="3" name="عنوان 2"/>
          <p:cNvSpPr>
            <a:spLocks noGrp="1"/>
          </p:cNvSpPr>
          <p:nvPr>
            <p:ph type="title"/>
          </p:nvPr>
        </p:nvSpPr>
        <p:spPr/>
        <p:txBody>
          <a:bodyPr/>
          <a:lstStyle/>
          <a:p>
            <a:r>
              <a:rPr lang="ar-JO" altLang="en-US" sz="6600" b="1" dirty="0">
                <a:latin typeface="Sakkal Majalla" panose="02000000000000000000" pitchFamily="2" charset="-78"/>
                <a:cs typeface="Sakkal Majalla" panose="02000000000000000000" pitchFamily="2" charset="-78"/>
              </a:rPr>
              <a:t>نتاجات التعلم</a:t>
            </a:r>
            <a:endParaRPr lang="en-US" altLang="en-US" sz="6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00330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1000"/>
                                        <p:tgtEl>
                                          <p:spTgt spid="2">
                                            <p:txEl>
                                              <p:pRg st="3" end="3"/>
                                            </p:txEl>
                                          </p:spTgt>
                                        </p:tgtEl>
                                      </p:cBhvr>
                                    </p:animEffect>
                                    <p:anim calcmode="lin" valueType="num">
                                      <p:cBhvr>
                                        <p:cTn id="3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SA" sz="3200" b="1" dirty="0">
                <a:latin typeface="Sakkal Majalla" panose="02000000000000000000" pitchFamily="2" charset="-78"/>
                <a:cs typeface="Sakkal Majalla" panose="02000000000000000000" pitchFamily="2" charset="-78"/>
              </a:rPr>
              <a:t>كيف تغيرت طريقة دراستكم في السنوات الأخيرة؟ </a:t>
            </a:r>
            <a:endParaRPr lang="en-US" sz="3200" b="1" dirty="0">
              <a:latin typeface="Sakkal Majalla" panose="02000000000000000000" pitchFamily="2" charset="-78"/>
              <a:cs typeface="Sakkal Majalla" panose="02000000000000000000" pitchFamily="2" charset="-78"/>
            </a:endParaRPr>
          </a:p>
          <a:p>
            <a:pPr marL="0" indent="0" algn="r" rtl="1">
              <a:buNone/>
            </a:pPr>
            <a:endParaRPr lang="ar-JO" sz="3200" b="1" dirty="0">
              <a:latin typeface="Sakkal Majalla" panose="02000000000000000000" pitchFamily="2" charset="-78"/>
              <a:cs typeface="Sakkal Majalla" panose="02000000000000000000" pitchFamily="2" charset="-78"/>
            </a:endParaRPr>
          </a:p>
          <a:p>
            <a:pPr algn="r" rtl="1"/>
            <a:r>
              <a:rPr lang="ar-SA" sz="3200" b="1" dirty="0">
                <a:latin typeface="Sakkal Majalla" panose="02000000000000000000" pitchFamily="2" charset="-78"/>
                <a:cs typeface="Sakkal Majalla" panose="02000000000000000000" pitchFamily="2" charset="-78"/>
              </a:rPr>
              <a:t>وما هي الأدوات التكنولوجية التي تستخدمونها في دراستك؟</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600" b="1" dirty="0">
                <a:latin typeface="Sakkal Majalla" panose="02000000000000000000" pitchFamily="2" charset="-78"/>
                <a:cs typeface="Sakkal Majalla" panose="02000000000000000000" pitchFamily="2" charset="-78"/>
              </a:rPr>
              <a:t>سؤال افتتاحي</a:t>
            </a:r>
            <a:endParaRPr lang="en-US" sz="6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452410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Low" rtl="1"/>
            <a:r>
              <a:rPr lang="ar-JO" sz="3200" b="1" dirty="0">
                <a:latin typeface="Sakkal Majalla" panose="02000000000000000000" pitchFamily="2" charset="-78"/>
                <a:cs typeface="Sakkal Majalla" panose="02000000000000000000" pitchFamily="2" charset="-78"/>
              </a:rPr>
              <a:t>شهد التعلم الالكتروني نمواً كبيراً نتيجة الانتشار الواسع لأجهزة الحاسوب وتقنية الانترنت.</a:t>
            </a:r>
            <a:endParaRPr lang="en-US" sz="3200" b="1" dirty="0">
              <a:latin typeface="Sakkal Majalla" panose="02000000000000000000" pitchFamily="2" charset="-78"/>
              <a:cs typeface="Sakkal Majalla" panose="02000000000000000000" pitchFamily="2" charset="-78"/>
            </a:endParaRPr>
          </a:p>
          <a:p>
            <a:pPr marL="0" indent="0" algn="justLow" rtl="1">
              <a:buNone/>
            </a:pPr>
            <a:endParaRPr lang="ar-JO" sz="3200" b="1" dirty="0">
              <a:latin typeface="Sakkal Majalla" panose="02000000000000000000" pitchFamily="2" charset="-78"/>
              <a:cs typeface="Sakkal Majalla" panose="02000000000000000000" pitchFamily="2" charset="-78"/>
            </a:endParaRPr>
          </a:p>
          <a:p>
            <a:pPr algn="justLow" rtl="1"/>
            <a:r>
              <a:rPr lang="ar-JO" sz="3200" b="1" dirty="0">
                <a:latin typeface="Sakkal Majalla" panose="02000000000000000000" pitchFamily="2" charset="-78"/>
                <a:cs typeface="Sakkal Majalla" panose="02000000000000000000" pitchFamily="2" charset="-78"/>
              </a:rPr>
              <a:t>وقد تسارعت وتيرة النمو أثناء جائحة كورونا والتي ادت الى زيادة الطلب على حلول وتقنيات التعلم عن بعد عبر شبكة الانترنت .</a:t>
            </a:r>
            <a:endParaRPr lang="en-US" sz="3200" b="1"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000" b="1" dirty="0">
                <a:latin typeface="Sakkal Majalla" panose="02000000000000000000" pitchFamily="2" charset="-78"/>
                <a:cs typeface="Sakkal Majalla" panose="02000000000000000000" pitchFamily="2" charset="-78"/>
              </a:rPr>
              <a:t>تمهيد</a:t>
            </a:r>
            <a:endParaRPr lang="en-US" sz="6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00698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b="1" dirty="0">
                <a:latin typeface="Sakkal Majalla" panose="02000000000000000000" pitchFamily="2" charset="-78"/>
                <a:cs typeface="Sakkal Majalla" panose="02000000000000000000" pitchFamily="2" charset="-78"/>
              </a:rPr>
              <a:t>في هذا الدرس سيتم تسليط الضوء على مفهوم التعلم الالكتروني ومزاياه  وادواته ومنصات التعلم وطرق اختيار المنصة المناسبة للتعلم والتعليم. </a:t>
            </a:r>
            <a:endParaRPr lang="en-US" sz="3200" b="1"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000" b="1" dirty="0">
                <a:latin typeface="Sakkal Majalla" panose="02000000000000000000" pitchFamily="2" charset="-78"/>
                <a:cs typeface="Sakkal Majalla" panose="02000000000000000000" pitchFamily="2" charset="-78"/>
              </a:rPr>
              <a:t>مقدمة</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0191372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dirty="0">
                <a:latin typeface="Sakkal Majalla" panose="02000000000000000000" pitchFamily="2" charset="-78"/>
                <a:cs typeface="Sakkal Majalla" panose="02000000000000000000" pitchFamily="2" charset="-78"/>
              </a:rPr>
              <a:t>هو نهج لعملية التعلم والتعليم والتي تعتمد على استخدام التكنولوجيا الرقمية وشبكة الانترنت والتي تهدف الى تحسين عملية التعلم .</a:t>
            </a:r>
          </a:p>
          <a:p>
            <a:pPr algn="just" rtl="1"/>
            <a:r>
              <a:rPr lang="ar-JO" sz="3200" dirty="0">
                <a:latin typeface="Sakkal Majalla" panose="02000000000000000000" pitchFamily="2" charset="-78"/>
                <a:cs typeface="Sakkal Majalla" panose="02000000000000000000" pitchFamily="2" charset="-78"/>
              </a:rPr>
              <a:t>وتتضمن استخدام ادوات ومنصات الكترونية تسهل الوصول الى الموارد التعليمية وتعزز عملية التواصل والتفاعل بين الطلبة والمعلمين.</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b="1" dirty="0">
                <a:latin typeface="Sakkal Majalla" panose="02000000000000000000" pitchFamily="2" charset="-78"/>
                <a:cs typeface="Sakkal Majalla" panose="02000000000000000000" pitchFamily="2" charset="-78"/>
              </a:rPr>
              <a:t>التعلم الالكتروني</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658516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r" rtl="1">
              <a:lnSpc>
                <a:spcPct val="150000"/>
              </a:lnSpc>
            </a:pPr>
            <a:r>
              <a:rPr lang="ar-JO" sz="2800" b="1" dirty="0">
                <a:latin typeface="Sakkal Majalla" panose="02000000000000000000" pitchFamily="2" charset="-78"/>
                <a:cs typeface="Sakkal Majalla" panose="02000000000000000000" pitchFamily="2" charset="-78"/>
              </a:rPr>
              <a:t>الحصول على تعليم فعال مبني على التكنولوجيا الحديثة. </a:t>
            </a:r>
          </a:p>
          <a:p>
            <a:pPr algn="r" rtl="1">
              <a:lnSpc>
                <a:spcPct val="150000"/>
              </a:lnSpc>
            </a:pPr>
            <a:r>
              <a:rPr lang="ar-JO" sz="2800" b="1" dirty="0">
                <a:latin typeface="Sakkal Majalla" panose="02000000000000000000" pitchFamily="2" charset="-78"/>
                <a:cs typeface="Sakkal Majalla" panose="02000000000000000000" pitchFamily="2" charset="-78"/>
              </a:rPr>
              <a:t>تحفيز الطلاب عن طريق تقديم وسيلة جديدة وحديثة في التعليم. </a:t>
            </a:r>
          </a:p>
          <a:p>
            <a:pPr algn="r" rtl="1">
              <a:lnSpc>
                <a:spcPct val="150000"/>
              </a:lnSpc>
            </a:pPr>
            <a:r>
              <a:rPr lang="ar-JO" sz="2800" b="1" dirty="0">
                <a:latin typeface="Sakkal Majalla" panose="02000000000000000000" pitchFamily="2" charset="-78"/>
                <a:cs typeface="Sakkal Majalla" panose="02000000000000000000" pitchFamily="2" charset="-78"/>
              </a:rPr>
              <a:t>توفير المواد العلمية للطلاب طوال اليوم وفي جميع أيام الأسبوع. </a:t>
            </a:r>
          </a:p>
          <a:p>
            <a:pPr algn="r" rtl="1">
              <a:lnSpc>
                <a:spcPct val="150000"/>
              </a:lnSpc>
            </a:pPr>
            <a:r>
              <a:rPr lang="ar-JO" sz="2800" b="1" dirty="0">
                <a:latin typeface="Sakkal Majalla" panose="02000000000000000000" pitchFamily="2" charset="-78"/>
                <a:cs typeface="Sakkal Majalla" panose="02000000000000000000" pitchFamily="2" charset="-78"/>
              </a:rPr>
              <a:t>توفير المرونة للطلاب في اختيار الزمان والمكان للتعليم، وفقاً لما يناسب احتياجاتهم.</a:t>
            </a:r>
            <a:endParaRPr lang="en-US" sz="2800" b="1" dirty="0">
              <a:latin typeface="Sakkal Majalla" panose="02000000000000000000" pitchFamily="2" charset="-78"/>
              <a:cs typeface="Sakkal Majalla" panose="02000000000000000000" pitchFamily="2" charset="-78"/>
            </a:endParaRPr>
          </a:p>
        </p:txBody>
      </p:sp>
      <p:sp>
        <p:nvSpPr>
          <p:cNvPr id="3" name="عنوان 2"/>
          <p:cNvSpPr>
            <a:spLocks noGrp="1"/>
          </p:cNvSpPr>
          <p:nvPr>
            <p:ph type="title"/>
          </p:nvPr>
        </p:nvSpPr>
        <p:spPr/>
        <p:txBody>
          <a:bodyPr/>
          <a:lstStyle/>
          <a:p>
            <a:r>
              <a:rPr lang="ar-JO" sz="6000" b="1" dirty="0">
                <a:latin typeface="Sakkal Majalla" panose="02000000000000000000" pitchFamily="2" charset="-78"/>
                <a:cs typeface="Sakkal Majalla" panose="02000000000000000000" pitchFamily="2" charset="-78"/>
              </a:rPr>
              <a:t>مزايا التعلم الالكتروني</a:t>
            </a:r>
            <a:endParaRPr lang="en-US" sz="6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032765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1000"/>
                                        <p:tgtEl>
                                          <p:spTgt spid="2">
                                            <p:txEl>
                                              <p:pRg st="3" end="3"/>
                                            </p:txEl>
                                          </p:spTgt>
                                        </p:tgtEl>
                                      </p:cBhvr>
                                    </p:animEffect>
                                    <p:anim calcmode="lin" valueType="num">
                                      <p:cBhvr>
                                        <p:cTn id="3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4000" b="1" dirty="0">
                <a:latin typeface="Sakkal Majalla" panose="02000000000000000000" pitchFamily="2" charset="-78"/>
                <a:cs typeface="Sakkal Majalla" panose="02000000000000000000" pitchFamily="2" charset="-78"/>
              </a:rPr>
              <a:t>هل تؤيد فكرة التعلم الالكتروني ام تعارضها واذكر سبب التأييد او المعارضة.</a:t>
            </a:r>
          </a:p>
        </p:txBody>
      </p:sp>
      <p:sp>
        <p:nvSpPr>
          <p:cNvPr id="2" name="عنوان 1"/>
          <p:cNvSpPr>
            <a:spLocks noGrp="1"/>
          </p:cNvSpPr>
          <p:nvPr>
            <p:ph type="title"/>
          </p:nvPr>
        </p:nvSpPr>
        <p:spPr/>
        <p:txBody>
          <a:bodyPr/>
          <a:lstStyle/>
          <a:p>
            <a:pPr rtl="1"/>
            <a:r>
              <a:rPr lang="ar-JO" b="1" dirty="0">
                <a:latin typeface="Sakkal Majalla" panose="02000000000000000000" pitchFamily="2" charset="-78"/>
                <a:cs typeface="Sakkal Majalla" panose="02000000000000000000" pitchFamily="2" charset="-78"/>
              </a:rPr>
              <a:t>سؤال للمناقشة</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739655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pPr algn="just" rtl="1"/>
            <a:r>
              <a:rPr lang="ar-JO" sz="3200" dirty="0">
                <a:latin typeface="Sakkal Majalla" panose="02000000000000000000" pitchFamily="2" charset="-78"/>
                <a:cs typeface="Sakkal Majalla" panose="02000000000000000000" pitchFamily="2" charset="-78"/>
              </a:rPr>
              <a:t>هي المنصات والموارد  والتقنيات الرقمية والحلول البرمجية المصممة لتسهيل عملية التعلم عبر شبكة الانترنت وادارتها.</a:t>
            </a:r>
          </a:p>
          <a:p>
            <a:pPr algn="just" rtl="1"/>
            <a:r>
              <a:rPr lang="ar-JO" sz="3200" b="1" dirty="0">
                <a:latin typeface="Sakkal Majalla" panose="02000000000000000000" pitchFamily="2" charset="-78"/>
                <a:cs typeface="Sakkal Majalla" panose="02000000000000000000" pitchFamily="2" charset="-78"/>
              </a:rPr>
              <a:t>هناك العديد من الادوات أهمها :</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منصات التعلم الالكتروني </a:t>
            </a:r>
            <a:r>
              <a:rPr lang="en-US" sz="3200" dirty="0">
                <a:latin typeface="Sakkal Majalla" panose="02000000000000000000" pitchFamily="2" charset="-78"/>
                <a:cs typeface="Sakkal Majalla" panose="02000000000000000000" pitchFamily="2" charset="-78"/>
              </a:rPr>
              <a:t> Learning Platform</a:t>
            </a:r>
            <a:endParaRPr lang="ar-JO" sz="3200" dirty="0">
              <a:latin typeface="Sakkal Majalla" panose="02000000000000000000" pitchFamily="2" charset="-78"/>
              <a:cs typeface="Sakkal Majalla" panose="02000000000000000000" pitchFamily="2" charset="-78"/>
            </a:endParaRP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ادوات المؤتمرات المرئية  </a:t>
            </a:r>
            <a:r>
              <a:rPr lang="en-US" sz="3200" dirty="0">
                <a:latin typeface="Sakkal Majalla" panose="02000000000000000000" pitchFamily="2" charset="-78"/>
                <a:cs typeface="Sakkal Majalla" panose="02000000000000000000" pitchFamily="2" charset="-78"/>
              </a:rPr>
              <a:t>Video conferencing tools</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التفاعل  </a:t>
            </a:r>
            <a:r>
              <a:rPr lang="en-US" sz="3200" dirty="0">
                <a:latin typeface="Sakkal Majalla" panose="02000000000000000000" pitchFamily="2" charset="-78"/>
                <a:cs typeface="Sakkal Majalla" panose="02000000000000000000" pitchFamily="2" charset="-78"/>
              </a:rPr>
              <a:t>Interactive tools</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الإنشاء </a:t>
            </a:r>
            <a:r>
              <a:rPr lang="en-US" sz="3200" dirty="0">
                <a:latin typeface="Sakkal Majalla" panose="02000000000000000000" pitchFamily="2" charset="-78"/>
                <a:cs typeface="Sakkal Majalla" panose="02000000000000000000" pitchFamily="2" charset="-78"/>
              </a:rPr>
              <a:t> Authoring tools </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الاتصال والتعاون </a:t>
            </a:r>
            <a:r>
              <a:rPr lang="en-US" sz="3200" dirty="0">
                <a:latin typeface="Sakkal Majalla" panose="02000000000000000000" pitchFamily="2" charset="-78"/>
                <a:cs typeface="Sakkal Majalla" panose="02000000000000000000" pitchFamily="2" charset="-78"/>
              </a:rPr>
              <a:t>  Communication and collaboration tools </a:t>
            </a:r>
          </a:p>
          <a:p>
            <a:pPr marL="514350" indent="-47625" algn="just" rtl="1">
              <a:buFont typeface="+mj-lt"/>
              <a:buAutoNum type="arabicPeriod"/>
            </a:pPr>
            <a:r>
              <a:rPr lang="ar-JO" sz="3200" dirty="0">
                <a:latin typeface="Sakkal Majalla" panose="02000000000000000000" pitchFamily="2" charset="-78"/>
                <a:cs typeface="Sakkal Majalla" panose="02000000000000000000" pitchFamily="2" charset="-78"/>
              </a:rPr>
              <a:t>أدوات التقييم عبر شبكة الانترنت </a:t>
            </a:r>
            <a:r>
              <a:rPr lang="en-US" sz="3200" dirty="0">
                <a:latin typeface="Sakkal Majalla" panose="02000000000000000000" pitchFamily="2" charset="-78"/>
                <a:cs typeface="Sakkal Majalla" panose="02000000000000000000" pitchFamily="2" charset="-78"/>
              </a:rPr>
              <a:t> Online Assessment tools </a:t>
            </a:r>
          </a:p>
        </p:txBody>
      </p:sp>
      <p:sp>
        <p:nvSpPr>
          <p:cNvPr id="2" name="عنوان 1"/>
          <p:cNvSpPr>
            <a:spLocks noGrp="1"/>
          </p:cNvSpPr>
          <p:nvPr>
            <p:ph type="title"/>
          </p:nvPr>
        </p:nvSpPr>
        <p:spPr/>
        <p:txBody>
          <a:bodyPr/>
          <a:lstStyle/>
          <a:p>
            <a:r>
              <a:rPr lang="ar-JO" b="1" dirty="0">
                <a:latin typeface="Sakkal Majalla" panose="02000000000000000000" pitchFamily="2" charset="-78"/>
                <a:cs typeface="Sakkal Majalla" panose="02000000000000000000" pitchFamily="2" charset="-78"/>
              </a:rPr>
              <a:t>ادوات التعلم الالكتروني</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42759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dirty="0">
                <a:latin typeface="Sakkal Majalla" panose="02000000000000000000" pitchFamily="2" charset="-78"/>
                <a:cs typeface="Sakkal Majalla" panose="02000000000000000000" pitchFamily="2" charset="-78"/>
              </a:rPr>
              <a:t>فهي تساعد الطلبة على الوصول الى المحتوى والمصادر التعليمية الداعمة لعملية التعلم وتعتبر وسيلة فاعلة وسهلة للتعلم المرن </a:t>
            </a:r>
          </a:p>
          <a:p>
            <a:pPr algn="just" rtl="1"/>
            <a:r>
              <a:rPr lang="ar-JO" sz="3200" dirty="0">
                <a:latin typeface="Sakkal Majalla" panose="02000000000000000000" pitchFamily="2" charset="-78"/>
                <a:cs typeface="Sakkal Majalla" panose="02000000000000000000" pitchFamily="2" charset="-78"/>
              </a:rPr>
              <a:t>تنقسم منصات التعلم الى قسمين</a:t>
            </a:r>
          </a:p>
          <a:p>
            <a:pPr marL="514350" indent="-514350" algn="just" rtl="1">
              <a:buFont typeface="+mj-lt"/>
              <a:buAutoNum type="arabicPeriod"/>
            </a:pPr>
            <a:r>
              <a:rPr lang="ar-JO" sz="3200" dirty="0">
                <a:latin typeface="Sakkal Majalla" panose="02000000000000000000" pitchFamily="2" charset="-78"/>
                <a:cs typeface="Sakkal Majalla" panose="02000000000000000000" pitchFamily="2" charset="-78"/>
              </a:rPr>
              <a:t>انظمة ادارة التعلم (</a:t>
            </a:r>
            <a:r>
              <a:rPr lang="en-US" sz="3200" dirty="0">
                <a:latin typeface="Sakkal Majalla" panose="02000000000000000000" pitchFamily="2" charset="-78"/>
                <a:cs typeface="Sakkal Majalla" panose="02000000000000000000" pitchFamily="2" charset="-78"/>
              </a:rPr>
              <a:t>LMS</a:t>
            </a:r>
            <a:r>
              <a:rPr lang="ar-JO" sz="3200" dirty="0">
                <a:latin typeface="Sakkal Majalla" panose="02000000000000000000" pitchFamily="2" charset="-78"/>
                <a:cs typeface="Sakkal Majalla" panose="02000000000000000000" pitchFamily="2" charset="-78"/>
              </a:rPr>
              <a:t>)</a:t>
            </a:r>
            <a:endParaRPr lang="en-US" sz="3200" dirty="0">
              <a:latin typeface="Sakkal Majalla" panose="02000000000000000000" pitchFamily="2" charset="-78"/>
              <a:cs typeface="Sakkal Majalla" panose="02000000000000000000" pitchFamily="2" charset="-78"/>
            </a:endParaRPr>
          </a:p>
          <a:p>
            <a:pPr marL="514350" indent="-514350" algn="just" rtl="1">
              <a:buFont typeface="+mj-lt"/>
              <a:buAutoNum type="arabicPeriod"/>
            </a:pPr>
            <a:r>
              <a:rPr lang="ar-JO" sz="3200" dirty="0">
                <a:latin typeface="Sakkal Majalla" panose="02000000000000000000" pitchFamily="2" charset="-78"/>
                <a:cs typeface="Sakkal Majalla" panose="02000000000000000000" pitchFamily="2" charset="-78"/>
              </a:rPr>
              <a:t>منصات التعلم الالكترونية مفتوحة المصدر (</a:t>
            </a:r>
            <a:r>
              <a:rPr lang="en-US" sz="3200" dirty="0" err="1">
                <a:latin typeface="Sakkal Majalla" panose="02000000000000000000" pitchFamily="2" charset="-78"/>
                <a:cs typeface="Sakkal Majalla" panose="02000000000000000000" pitchFamily="2" charset="-78"/>
              </a:rPr>
              <a:t>Moocs</a:t>
            </a:r>
            <a:r>
              <a:rPr lang="ar-JO" sz="3200" dirty="0">
                <a:latin typeface="Sakkal Majalla" panose="02000000000000000000" pitchFamily="2" charset="-78"/>
                <a:cs typeface="Sakkal Majalla" panose="02000000000000000000" pitchFamily="2" charset="-78"/>
              </a:rPr>
              <a:t>)</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pPr rtl="1"/>
            <a:r>
              <a:rPr lang="ar-JO" b="1" dirty="0">
                <a:latin typeface="Sakkal Majalla" panose="02000000000000000000" pitchFamily="2" charset="-78"/>
                <a:cs typeface="Sakkal Majalla" panose="02000000000000000000" pitchFamily="2" charset="-78"/>
              </a:rPr>
              <a:t>1- منصات التعلم الالكتروني</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26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algn="just" rtl="1"/>
            <a:r>
              <a:rPr lang="ar-JO" sz="3200" dirty="0">
                <a:latin typeface="Sakkal Majalla" panose="02000000000000000000" pitchFamily="2" charset="-78"/>
                <a:cs typeface="Sakkal Majalla" panose="02000000000000000000" pitchFamily="2" charset="-78"/>
              </a:rPr>
              <a:t>تتيح هذه الانظمة ادارة عملية التعلم واعداد الدروس والدورات والمساقات التعليمية الالكترونية ومتابعتها </a:t>
            </a:r>
            <a:endParaRPr lang="en-US" sz="3200" dirty="0">
              <a:latin typeface="Sakkal Majalla" panose="02000000000000000000" pitchFamily="2" charset="-78"/>
              <a:cs typeface="Sakkal Majalla" panose="02000000000000000000" pitchFamily="2" charset="-78"/>
            </a:endParaRPr>
          </a:p>
          <a:p>
            <a:pPr marL="0" indent="0" algn="just" rtl="1">
              <a:buNone/>
            </a:pPr>
            <a:endParaRPr lang="ar-JO" sz="3200" dirty="0">
              <a:latin typeface="Sakkal Majalla" panose="02000000000000000000" pitchFamily="2" charset="-78"/>
              <a:cs typeface="Sakkal Majalla" panose="02000000000000000000" pitchFamily="2" charset="-78"/>
            </a:endParaRPr>
          </a:p>
          <a:p>
            <a:pPr algn="just" rtl="1"/>
            <a:r>
              <a:rPr lang="ar-JO" sz="3200" dirty="0">
                <a:latin typeface="Sakkal Majalla" panose="02000000000000000000" pitchFamily="2" charset="-78"/>
                <a:cs typeface="Sakkal Majalla" panose="02000000000000000000" pitchFamily="2" charset="-78"/>
              </a:rPr>
              <a:t>تقدم عددا من الخدمات مثل التسجيل في الدورات والمساقات التعليمية ومتابعة تقدم الطلبة وتوفير ادوات التقييم والتحليل .</a:t>
            </a:r>
          </a:p>
        </p:txBody>
      </p:sp>
      <p:sp>
        <p:nvSpPr>
          <p:cNvPr id="2" name="عنوان 1"/>
          <p:cNvSpPr>
            <a:spLocks noGrp="1"/>
          </p:cNvSpPr>
          <p:nvPr>
            <p:ph type="title"/>
          </p:nvPr>
        </p:nvSpPr>
        <p:spPr/>
        <p:txBody>
          <a:bodyPr/>
          <a:lstStyle/>
          <a:p>
            <a:pPr rtl="1"/>
            <a:r>
              <a:rPr lang="ar-JO" sz="4800" b="1" dirty="0">
                <a:latin typeface="Sakkal Majalla" panose="02000000000000000000" pitchFamily="2" charset="-78"/>
                <a:cs typeface="Sakkal Majalla" panose="02000000000000000000" pitchFamily="2" charset="-78"/>
              </a:rPr>
              <a:t>أنظمة ادارة التعلم</a:t>
            </a:r>
            <a:br>
              <a:rPr lang="ar-JO" sz="4800" b="1" dirty="0">
                <a:latin typeface="Sakkal Majalla" panose="02000000000000000000" pitchFamily="2" charset="-78"/>
                <a:cs typeface="Sakkal Majalla" panose="02000000000000000000" pitchFamily="2" charset="-78"/>
              </a:rPr>
            </a:br>
            <a:r>
              <a:rPr lang="en-US" sz="4800" b="1" dirty="0">
                <a:latin typeface="Sakkal Majalla" panose="02000000000000000000" pitchFamily="2" charset="-78"/>
                <a:cs typeface="Sakkal Majalla" panose="02000000000000000000" pitchFamily="2" charset="-78"/>
              </a:rPr>
              <a:t>Learning Management System (LMS)</a:t>
            </a:r>
            <a:r>
              <a:rPr lang="ar-JO" sz="4800" b="1" dirty="0">
                <a:latin typeface="Sakkal Majalla" panose="02000000000000000000" pitchFamily="2" charset="-78"/>
                <a:cs typeface="Sakkal Majalla" panose="02000000000000000000" pitchFamily="2" charset="-78"/>
              </a:rPr>
              <a:t> </a:t>
            </a:r>
            <a:endParaRPr lang="en-US" sz="48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1928058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838200" y="2209800"/>
            <a:ext cx="7745505" cy="3877815"/>
          </a:xfrm>
        </p:spPr>
        <p:txBody>
          <a:bodyPr/>
          <a:lstStyle/>
          <a:p>
            <a:pPr algn="r" rtl="1"/>
            <a:r>
              <a:rPr lang="ar-JO" sz="3600" b="1" dirty="0">
                <a:latin typeface="Sakkal Majalla" panose="02000000000000000000" pitchFamily="2" charset="-78"/>
                <a:cs typeface="Sakkal Majalla" panose="02000000000000000000" pitchFamily="2" charset="-78"/>
              </a:rPr>
              <a:t>من اشهر انظمة التعلم :</a:t>
            </a:r>
          </a:p>
          <a:p>
            <a:pPr marL="742950" indent="-742950" algn="r" rtl="1">
              <a:buFont typeface="+mj-lt"/>
              <a:buAutoNum type="arabicPeriod"/>
            </a:pPr>
            <a:r>
              <a:rPr lang="ar-JO" sz="3600" b="1" dirty="0">
                <a:latin typeface="Sakkal Majalla" panose="02000000000000000000" pitchFamily="2" charset="-78"/>
                <a:cs typeface="Sakkal Majalla" panose="02000000000000000000" pitchFamily="2" charset="-78"/>
              </a:rPr>
              <a:t>نظام </a:t>
            </a:r>
            <a:r>
              <a:rPr lang="en-US" sz="3600" b="1" dirty="0">
                <a:latin typeface="Sakkal Majalla" panose="02000000000000000000" pitchFamily="2" charset="-78"/>
                <a:cs typeface="Sakkal Majalla" panose="02000000000000000000" pitchFamily="2" charset="-78"/>
              </a:rPr>
              <a:t>Moodle</a:t>
            </a:r>
          </a:p>
          <a:p>
            <a:pPr marL="742950" indent="-742950" algn="r" rtl="1">
              <a:buFont typeface="+mj-lt"/>
              <a:buAutoNum type="arabicPeriod"/>
            </a:pPr>
            <a:r>
              <a:rPr lang="ar-JO" sz="3600" b="1" dirty="0">
                <a:latin typeface="Sakkal Majalla" panose="02000000000000000000" pitchFamily="2" charset="-78"/>
                <a:cs typeface="Sakkal Majalla" panose="02000000000000000000" pitchFamily="2" charset="-78"/>
              </a:rPr>
              <a:t>نظام </a:t>
            </a:r>
            <a:r>
              <a:rPr lang="en-US" sz="3600" b="1" dirty="0">
                <a:latin typeface="Sakkal Majalla" panose="02000000000000000000" pitchFamily="2" charset="-78"/>
                <a:cs typeface="Sakkal Majalla" panose="02000000000000000000" pitchFamily="2" charset="-78"/>
              </a:rPr>
              <a:t> Blackboard</a:t>
            </a:r>
          </a:p>
          <a:p>
            <a:pPr marL="742950" indent="-742950" algn="r" rtl="1">
              <a:buFont typeface="+mj-lt"/>
              <a:buAutoNum type="arabicPeriod"/>
            </a:pPr>
            <a:r>
              <a:rPr lang="ar-JO" sz="3600" b="1" dirty="0">
                <a:latin typeface="Sakkal Majalla" panose="02000000000000000000" pitchFamily="2" charset="-78"/>
                <a:cs typeface="Sakkal Majalla" panose="02000000000000000000" pitchFamily="2" charset="-78"/>
              </a:rPr>
              <a:t>نظام </a:t>
            </a:r>
            <a:r>
              <a:rPr lang="en-US" sz="3600" b="1" dirty="0">
                <a:latin typeface="Sakkal Majalla" panose="02000000000000000000" pitchFamily="2" charset="-78"/>
                <a:cs typeface="Sakkal Majalla" panose="02000000000000000000" pitchFamily="2" charset="-78"/>
              </a:rPr>
              <a:t>Jolearn</a:t>
            </a:r>
          </a:p>
          <a:p>
            <a:endParaRPr lang="en-US" dirty="0"/>
          </a:p>
        </p:txBody>
      </p:sp>
      <p:sp>
        <p:nvSpPr>
          <p:cNvPr id="3" name="عنوان 2"/>
          <p:cNvSpPr>
            <a:spLocks noGrp="1"/>
          </p:cNvSpPr>
          <p:nvPr>
            <p:ph type="title"/>
          </p:nvPr>
        </p:nvSpPr>
        <p:spPr/>
        <p:txBody>
          <a:bodyPr/>
          <a:lstStyle/>
          <a:p>
            <a:r>
              <a:rPr lang="ar-JO" dirty="0">
                <a:latin typeface="Sakkal Majalla" panose="02000000000000000000" pitchFamily="2" charset="-78"/>
                <a:cs typeface="Sakkal Majalla" panose="02000000000000000000" pitchFamily="2" charset="-78"/>
              </a:rPr>
              <a:t>أمثلة على انظمة التعلم :</a:t>
            </a:r>
            <a:endParaRPr lang="en-US" dirty="0"/>
          </a:p>
        </p:txBody>
      </p:sp>
    </p:spTree>
    <p:extLst>
      <p:ext uri="{BB962C8B-B14F-4D97-AF65-F5344CB8AC3E}">
        <p14:creationId xmlns:p14="http://schemas.microsoft.com/office/powerpoint/2010/main" val="122643566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anim calcmode="lin" valueType="num">
                                      <p:cBhvr>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1000"/>
                                        <p:tgtEl>
                                          <p:spTgt spid="2">
                                            <p:txEl>
                                              <p:pRg st="1" end="1"/>
                                            </p:txEl>
                                          </p:spTgt>
                                        </p:tgtEl>
                                      </p:cBhvr>
                                    </p:animEffect>
                                    <p:anim calcmode="lin" valueType="num">
                                      <p:cBhvr>
                                        <p:cTn id="2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1000"/>
                                        <p:tgtEl>
                                          <p:spTgt spid="2">
                                            <p:txEl>
                                              <p:pRg st="2" end="2"/>
                                            </p:txEl>
                                          </p:spTgt>
                                        </p:tgtEl>
                                      </p:cBhvr>
                                    </p:animEffect>
                                    <p:anim calcmode="lin" valueType="num">
                                      <p:cBhvr>
                                        <p:cTn id="2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fade">
                                      <p:cBhvr>
                                        <p:cTn id="34" dur="1000"/>
                                        <p:tgtEl>
                                          <p:spTgt spid="2">
                                            <p:txEl>
                                              <p:pRg st="3" end="3"/>
                                            </p:txEl>
                                          </p:spTgt>
                                        </p:tgtEl>
                                      </p:cBhvr>
                                    </p:animEffect>
                                    <p:anim calcmode="lin" valueType="num">
                                      <p:cBhvr>
                                        <p:cTn id="3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JO" sz="3200" dirty="0">
                <a:latin typeface="Sakkal Majalla" panose="02000000000000000000" pitchFamily="2" charset="-78"/>
                <a:cs typeface="Sakkal Majalla" panose="02000000000000000000" pitchFamily="2" charset="-78"/>
              </a:rPr>
              <a:t>تحتوي على دورات ومساقات تعليمية متوافرة للجميع على شبكة الانترنت وتكون منخفضة التكلفة ومنها مجانية وتمتاز بالمرونة </a:t>
            </a:r>
          </a:p>
          <a:p>
            <a:pPr algn="just" rtl="1"/>
            <a:r>
              <a:rPr lang="ar-JO" sz="3200" dirty="0">
                <a:latin typeface="Sakkal Majalla" panose="02000000000000000000" pitchFamily="2" charset="-78"/>
                <a:cs typeface="Sakkal Majalla" panose="02000000000000000000" pitchFamily="2" charset="-78"/>
              </a:rPr>
              <a:t>من الامثلة عليها:</a:t>
            </a:r>
          </a:p>
          <a:p>
            <a:pPr algn="just" rtl="1"/>
            <a:r>
              <a:rPr lang="ar-JO" sz="3200" dirty="0">
                <a:latin typeface="Sakkal Majalla" panose="02000000000000000000" pitchFamily="2" charset="-78"/>
                <a:cs typeface="Sakkal Majalla" panose="02000000000000000000" pitchFamily="2" charset="-78"/>
              </a:rPr>
              <a:t>منصة </a:t>
            </a:r>
            <a:r>
              <a:rPr lang="en-US" sz="3200" dirty="0" err="1">
                <a:latin typeface="Sakkal Majalla" panose="02000000000000000000" pitchFamily="2" charset="-78"/>
                <a:cs typeface="Sakkal Majalla" panose="02000000000000000000" pitchFamily="2" charset="-78"/>
              </a:rPr>
              <a:t>edx</a:t>
            </a:r>
            <a:endParaRPr lang="en-US" sz="3200" dirty="0">
              <a:latin typeface="Sakkal Majalla" panose="02000000000000000000" pitchFamily="2" charset="-78"/>
              <a:cs typeface="Sakkal Majalla" panose="02000000000000000000" pitchFamily="2" charset="-78"/>
            </a:endParaRPr>
          </a:p>
          <a:p>
            <a:pPr algn="just" rtl="1"/>
            <a:r>
              <a:rPr lang="ar-JO" sz="3200" dirty="0">
                <a:latin typeface="Sakkal Majalla" panose="02000000000000000000" pitchFamily="2" charset="-78"/>
                <a:cs typeface="Sakkal Majalla" panose="02000000000000000000" pitchFamily="2" charset="-78"/>
              </a:rPr>
              <a:t>منصة ادراك </a:t>
            </a:r>
            <a:r>
              <a:rPr lang="en-US" sz="3200" dirty="0" err="1">
                <a:latin typeface="Sakkal Majalla" panose="02000000000000000000" pitchFamily="2" charset="-78"/>
                <a:cs typeface="Sakkal Majalla" panose="02000000000000000000" pitchFamily="2" charset="-78"/>
              </a:rPr>
              <a:t>Edraak</a:t>
            </a:r>
            <a:endParaRPr lang="en-US" sz="3200" dirty="0">
              <a:latin typeface="Sakkal Majalla" panose="02000000000000000000" pitchFamily="2" charset="-78"/>
              <a:cs typeface="Sakkal Majalla" panose="02000000000000000000" pitchFamily="2" charset="-78"/>
            </a:endParaRPr>
          </a:p>
          <a:p>
            <a:pPr algn="just" rtl="1"/>
            <a:r>
              <a:rPr lang="ar-JO" sz="3200" dirty="0">
                <a:latin typeface="Sakkal Majalla" panose="02000000000000000000" pitchFamily="2" charset="-78"/>
                <a:cs typeface="Sakkal Majalla" panose="02000000000000000000" pitchFamily="2" charset="-78"/>
              </a:rPr>
              <a:t>منصة مدرستي</a:t>
            </a:r>
            <a:r>
              <a:rPr lang="en-US" sz="3200" dirty="0">
                <a:latin typeface="Sakkal Majalla" panose="02000000000000000000" pitchFamily="2" charset="-78"/>
                <a:cs typeface="Sakkal Majalla" panose="02000000000000000000" pitchFamily="2" charset="-78"/>
              </a:rPr>
              <a:t> </a:t>
            </a:r>
            <a:r>
              <a:rPr lang="en-US" sz="3200" dirty="0" err="1">
                <a:latin typeface="Sakkal Majalla" panose="02000000000000000000" pitchFamily="2" charset="-78"/>
                <a:cs typeface="Sakkal Majalla" panose="02000000000000000000" pitchFamily="2" charset="-78"/>
              </a:rPr>
              <a:t>Madrasty</a:t>
            </a:r>
            <a:r>
              <a:rPr lang="en-US" sz="3200" dirty="0">
                <a:latin typeface="Sakkal Majalla" panose="02000000000000000000" pitchFamily="2" charset="-78"/>
                <a:cs typeface="Sakkal Majalla" panose="02000000000000000000" pitchFamily="2" charset="-78"/>
              </a:rPr>
              <a:t> </a:t>
            </a:r>
          </a:p>
        </p:txBody>
      </p:sp>
      <p:sp>
        <p:nvSpPr>
          <p:cNvPr id="2" name="عنوان 1"/>
          <p:cNvSpPr>
            <a:spLocks noGrp="1"/>
          </p:cNvSpPr>
          <p:nvPr>
            <p:ph type="title"/>
          </p:nvPr>
        </p:nvSpPr>
        <p:spPr>
          <a:xfrm>
            <a:off x="381000" y="304800"/>
            <a:ext cx="8229600" cy="1143000"/>
          </a:xfrm>
        </p:spPr>
        <p:txBody>
          <a:bodyPr>
            <a:normAutofit fontScale="90000"/>
          </a:bodyPr>
          <a:lstStyle/>
          <a:p>
            <a:pPr rtl="1"/>
            <a:r>
              <a:rPr lang="ar-JO" b="1" dirty="0">
                <a:latin typeface="Sakkal Majalla" panose="02000000000000000000" pitchFamily="2" charset="-78"/>
                <a:cs typeface="Sakkal Majalla" panose="02000000000000000000" pitchFamily="2" charset="-78"/>
              </a:rPr>
              <a:t>منصات التعلم الالكترونية مفتوحة المصدر</a:t>
            </a:r>
            <a:br>
              <a:rPr lang="en-US" b="1" dirty="0">
                <a:latin typeface="Sakkal Majalla" panose="02000000000000000000" pitchFamily="2" charset="-78"/>
                <a:cs typeface="Sakkal Majalla" panose="02000000000000000000" pitchFamily="2" charset="-78"/>
              </a:rPr>
            </a:br>
            <a:r>
              <a:rPr lang="en-US" b="1" dirty="0">
                <a:latin typeface="Sakkal Majalla" panose="02000000000000000000" pitchFamily="2" charset="-78"/>
                <a:cs typeface="Sakkal Majalla" panose="02000000000000000000" pitchFamily="2" charset="-78"/>
              </a:rPr>
              <a:t>Massive Open Online Course (</a:t>
            </a:r>
            <a:r>
              <a:rPr lang="en-US" b="1" dirty="0" err="1">
                <a:latin typeface="Sakkal Majalla" panose="02000000000000000000" pitchFamily="2" charset="-78"/>
                <a:cs typeface="Sakkal Majalla" panose="02000000000000000000" pitchFamily="2" charset="-78"/>
              </a:rPr>
              <a:t>Moocs</a:t>
            </a:r>
            <a:r>
              <a:rPr lang="en-US" b="1" dirty="0">
                <a:latin typeface="Sakkal Majalla" panose="02000000000000000000" pitchFamily="2" charset="-78"/>
                <a:cs typeface="Sakkal Majalla" panose="02000000000000000000" pitchFamily="2" charset="-78"/>
              </a:rPr>
              <a:t>)</a:t>
            </a:r>
          </a:p>
        </p:txBody>
      </p:sp>
    </p:spTree>
    <p:extLst>
      <p:ext uri="{BB962C8B-B14F-4D97-AF65-F5344CB8AC3E}">
        <p14:creationId xmlns:p14="http://schemas.microsoft.com/office/powerpoint/2010/main" val="3547277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just" rtl="1"/>
            <a:r>
              <a:rPr lang="ar-JO" dirty="0">
                <a:latin typeface="Sakkal Majalla" panose="02000000000000000000" pitchFamily="2" charset="-78"/>
                <a:cs typeface="Sakkal Majalla" panose="02000000000000000000" pitchFamily="2" charset="-78"/>
              </a:rPr>
              <a:t>أصبحت أدوات المؤتمرات المرئية خياراً رئيسياً في ظل الطلب المتزايد على التعلم الالكتروني عبر شبكة الانترنت اذ تسهل هذه الادوات الجلسات التفاعلية الحية مما يتيح للطلبة التفاعل المباشر في ما بينهم وتلقي التغذية الراجعة المناسبة اثناء تعلمهم .</a:t>
            </a:r>
          </a:p>
          <a:p>
            <a:pPr algn="r" rtl="1"/>
            <a:r>
              <a:rPr lang="ar-JO" b="1" dirty="0">
                <a:latin typeface="Sakkal Majalla" panose="02000000000000000000" pitchFamily="2" charset="-78"/>
                <a:cs typeface="Sakkal Majalla" panose="02000000000000000000" pitchFamily="2" charset="-78"/>
              </a:rPr>
              <a:t>من الامثلة عليها :</a:t>
            </a:r>
          </a:p>
          <a:p>
            <a:pPr marL="457200" indent="4763" algn="r" rtl="1">
              <a:buFont typeface="+mj-lt"/>
              <a:buAutoNum type="arabicPeriod"/>
            </a:pPr>
            <a:r>
              <a:rPr lang="ar-JO" dirty="0">
                <a:latin typeface="Sakkal Majalla" panose="02000000000000000000" pitchFamily="2" charset="-78"/>
                <a:cs typeface="Sakkal Majalla" panose="02000000000000000000" pitchFamily="2" charset="-78"/>
              </a:rPr>
              <a:t>تقنية </a:t>
            </a:r>
            <a:r>
              <a:rPr lang="en-US" dirty="0">
                <a:latin typeface="Sakkal Majalla" panose="02000000000000000000" pitchFamily="2" charset="-78"/>
                <a:cs typeface="Sakkal Majalla" panose="02000000000000000000" pitchFamily="2" charset="-78"/>
              </a:rPr>
              <a:t>Zoom </a:t>
            </a:r>
          </a:p>
          <a:p>
            <a:pPr marL="457200" indent="4763" algn="r" rtl="1">
              <a:buFont typeface="+mj-lt"/>
              <a:buAutoNum type="arabicPeriod"/>
            </a:pPr>
            <a:r>
              <a:rPr lang="ar-JO" dirty="0">
                <a:latin typeface="Sakkal Majalla" panose="02000000000000000000" pitchFamily="2" charset="-78"/>
                <a:cs typeface="Sakkal Majalla" panose="02000000000000000000" pitchFamily="2" charset="-78"/>
              </a:rPr>
              <a:t>تطبيق </a:t>
            </a:r>
            <a:r>
              <a:rPr lang="en-US" dirty="0">
                <a:latin typeface="Sakkal Majalla" panose="02000000000000000000" pitchFamily="2" charset="-78"/>
                <a:cs typeface="Sakkal Majalla" panose="02000000000000000000" pitchFamily="2" charset="-78"/>
              </a:rPr>
              <a:t>  Google Meet</a:t>
            </a:r>
          </a:p>
          <a:p>
            <a:pPr marL="0" indent="0" algn="r" rtl="1">
              <a:buNone/>
            </a:pPr>
            <a:endParaRPr lang="en-US" dirty="0">
              <a:latin typeface="Sakkal Majalla" panose="02000000000000000000" pitchFamily="2" charset="-78"/>
              <a:cs typeface="Sakkal Majalla" panose="02000000000000000000" pitchFamily="2" charset="-78"/>
            </a:endParaRPr>
          </a:p>
        </p:txBody>
      </p:sp>
      <p:sp>
        <p:nvSpPr>
          <p:cNvPr id="3" name="عنوان 2"/>
          <p:cNvSpPr>
            <a:spLocks noGrp="1"/>
          </p:cNvSpPr>
          <p:nvPr>
            <p:ph type="title"/>
          </p:nvPr>
        </p:nvSpPr>
        <p:spPr/>
        <p:txBody>
          <a:bodyPr/>
          <a:lstStyle/>
          <a:p>
            <a:r>
              <a:rPr lang="ar-JO" b="1" dirty="0">
                <a:latin typeface="Sakkal Majalla" panose="02000000000000000000" pitchFamily="2" charset="-78"/>
                <a:cs typeface="Sakkal Majalla" panose="02000000000000000000" pitchFamily="2" charset="-78"/>
              </a:rPr>
              <a:t>2- أدوات المؤتمرات المرئية</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6059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anim calcmode="lin" valueType="num">
                                      <p:cBhvr>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1000"/>
                                        <p:tgtEl>
                                          <p:spTgt spid="2">
                                            <p:txEl>
                                              <p:pRg st="1" end="1"/>
                                            </p:txEl>
                                          </p:spTgt>
                                        </p:tgtEl>
                                      </p:cBhvr>
                                    </p:animEffect>
                                    <p:anim calcmode="lin" valueType="num">
                                      <p:cBhvr>
                                        <p:cTn id="2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1000"/>
                                        <p:tgtEl>
                                          <p:spTgt spid="2">
                                            <p:txEl>
                                              <p:pRg st="2" end="2"/>
                                            </p:txEl>
                                          </p:spTgt>
                                        </p:tgtEl>
                                      </p:cBhvr>
                                    </p:animEffect>
                                    <p:anim calcmode="lin" valueType="num">
                                      <p:cBhvr>
                                        <p:cTn id="2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fade">
                                      <p:cBhvr>
                                        <p:cTn id="34" dur="1000"/>
                                        <p:tgtEl>
                                          <p:spTgt spid="2">
                                            <p:txEl>
                                              <p:pRg st="3" end="3"/>
                                            </p:txEl>
                                          </p:spTgt>
                                        </p:tgtEl>
                                      </p:cBhvr>
                                    </p:animEffect>
                                    <p:anim calcmode="lin" valueType="num">
                                      <p:cBhvr>
                                        <p:cTn id="3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99247" y="2248347"/>
            <a:ext cx="7745505" cy="1561653"/>
          </a:xfrm>
        </p:spPr>
        <p:txBody>
          <a:bodyPr>
            <a:normAutofit/>
          </a:bodyPr>
          <a:lstStyle/>
          <a:p>
            <a:pPr algn="just" rtl="1"/>
            <a:r>
              <a:rPr lang="ar-JO" sz="3200" b="1" dirty="0">
                <a:latin typeface="Sakkal Majalla" panose="02000000000000000000" pitchFamily="2" charset="-78"/>
                <a:cs typeface="Sakkal Majalla" panose="02000000000000000000" pitchFamily="2" charset="-78"/>
              </a:rPr>
              <a:t>حدد اي أدوات التعليم الالكتروني أفضل واذكر  سبب اختيارها.</a:t>
            </a:r>
            <a:endParaRPr lang="en-US" sz="3200" dirty="0">
              <a:latin typeface="Sakkal Majalla" panose="02000000000000000000" pitchFamily="2" charset="-78"/>
              <a:cs typeface="Sakkal Majalla" panose="02000000000000000000" pitchFamily="2" charset="-78"/>
            </a:endParaRPr>
          </a:p>
        </p:txBody>
      </p:sp>
      <p:sp>
        <p:nvSpPr>
          <p:cNvPr id="2" name="عنوان 1"/>
          <p:cNvSpPr>
            <a:spLocks noGrp="1"/>
          </p:cNvSpPr>
          <p:nvPr>
            <p:ph type="title"/>
          </p:nvPr>
        </p:nvSpPr>
        <p:spPr/>
        <p:txBody>
          <a:bodyPr/>
          <a:lstStyle/>
          <a:p>
            <a:r>
              <a:rPr lang="ar-JO" sz="6600" b="1" dirty="0">
                <a:latin typeface="Sakkal Majalla" panose="02000000000000000000" pitchFamily="2" charset="-78"/>
                <a:cs typeface="Sakkal Majalla" panose="02000000000000000000" pitchFamily="2" charset="-78"/>
              </a:rPr>
              <a:t>سؤال ختامي</a:t>
            </a:r>
            <a:endParaRPr lang="en-US" sz="66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8814083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783859561"/>
              </p:ext>
            </p:extLst>
          </p:nvPr>
        </p:nvGraphicFramePr>
        <p:xfrm>
          <a:off x="109538" y="2781300"/>
          <a:ext cx="8564563" cy="3276235"/>
        </p:xfrm>
        <a:graphic>
          <a:graphicData uri="http://schemas.openxmlformats.org/drawingml/2006/table">
            <a:tbl>
              <a:tblPr firstRow="1" bandRow="1">
                <a:tableStyleId>{073A0DAA-6AF3-43AB-8588-CEC1D06C72B9}</a:tableStyleId>
              </a:tblPr>
              <a:tblGrid>
                <a:gridCol w="2582078">
                  <a:extLst>
                    <a:ext uri="{9D8B030D-6E8A-4147-A177-3AD203B41FA5}">
                      <a16:colId xmlns:a16="http://schemas.microsoft.com/office/drawing/2014/main" val="20000"/>
                    </a:ext>
                  </a:extLst>
                </a:gridCol>
                <a:gridCol w="3400407">
                  <a:extLst>
                    <a:ext uri="{9D8B030D-6E8A-4147-A177-3AD203B41FA5}">
                      <a16:colId xmlns:a16="http://schemas.microsoft.com/office/drawing/2014/main" val="20001"/>
                    </a:ext>
                  </a:extLst>
                </a:gridCol>
                <a:gridCol w="2582078">
                  <a:extLst>
                    <a:ext uri="{9D8B030D-6E8A-4147-A177-3AD203B41FA5}">
                      <a16:colId xmlns:a16="http://schemas.microsoft.com/office/drawing/2014/main" val="20002"/>
                    </a:ext>
                  </a:extLst>
                </a:gridCol>
              </a:tblGrid>
              <a:tr h="1188772">
                <a:tc>
                  <a:txBody>
                    <a:bodyPr/>
                    <a:lstStyle/>
                    <a:p>
                      <a:pPr algn="ctr"/>
                      <a:r>
                        <a:rPr lang="en-US" sz="4000" dirty="0">
                          <a:latin typeface="Sakkal Majalla" panose="02000000000000000000" pitchFamily="2" charset="-78"/>
                          <a:cs typeface="Sakkal Majalla" panose="02000000000000000000" pitchFamily="2" charset="-78"/>
                        </a:rPr>
                        <a:t>K – Know</a:t>
                      </a:r>
                    </a:p>
                    <a:p>
                      <a:pPr algn="ctr" rtl="1"/>
                      <a:r>
                        <a:rPr lang="ar-JO" sz="4000" dirty="0">
                          <a:latin typeface="Sakkal Majalla" panose="02000000000000000000" pitchFamily="2" charset="-78"/>
                          <a:cs typeface="Sakkal Majalla" panose="02000000000000000000" pitchFamily="2" charset="-78"/>
                        </a:rPr>
                        <a:t>ماذا أعرف ؟</a:t>
                      </a:r>
                      <a:endParaRPr lang="en-US" sz="4000" dirty="0">
                        <a:latin typeface="Sakkal Majalla" panose="02000000000000000000" pitchFamily="2" charset="-78"/>
                        <a:cs typeface="Sakkal Majalla" panose="02000000000000000000" pitchFamily="2" charset="-78"/>
                      </a:endParaRP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W- Want</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أريد أن أعرف ؟</a:t>
                      </a:r>
                      <a:r>
                        <a:rPr lang="en-US" sz="4000" dirty="0">
                          <a:latin typeface="Sakkal Majalla" panose="02000000000000000000" pitchFamily="2" charset="-78"/>
                          <a:cs typeface="Sakkal Majalla" panose="02000000000000000000" pitchFamily="2" charset="-78"/>
                        </a:rPr>
                        <a:t> </a:t>
                      </a:r>
                    </a:p>
                  </a:txBody>
                  <a:tcPr marL="91431" marR="91431" marT="45722" marB="45722"/>
                </a:tc>
                <a:tc>
                  <a:txBody>
                    <a:bodyPr/>
                    <a:lstStyle/>
                    <a:p>
                      <a:pPr algn="ctr"/>
                      <a:r>
                        <a:rPr lang="en-US" sz="4000" dirty="0">
                          <a:latin typeface="Sakkal Majalla" panose="02000000000000000000" pitchFamily="2" charset="-78"/>
                          <a:cs typeface="Sakkal Majalla" panose="02000000000000000000" pitchFamily="2" charset="-78"/>
                        </a:rPr>
                        <a:t>L- Learn</a:t>
                      </a:r>
                      <a:endParaRPr lang="ar-JO" sz="4000" dirty="0">
                        <a:latin typeface="Sakkal Majalla" panose="02000000000000000000" pitchFamily="2" charset="-78"/>
                        <a:cs typeface="Sakkal Majalla" panose="02000000000000000000" pitchFamily="2" charset="-78"/>
                      </a:endParaRPr>
                    </a:p>
                    <a:p>
                      <a:pPr algn="ctr"/>
                      <a:r>
                        <a:rPr lang="ar-JO" sz="4000" dirty="0">
                          <a:latin typeface="Sakkal Majalla" panose="02000000000000000000" pitchFamily="2" charset="-78"/>
                          <a:cs typeface="Sakkal Majalla" panose="02000000000000000000" pitchFamily="2" charset="-78"/>
                        </a:rPr>
                        <a:t>ماذا تعلمت؟</a:t>
                      </a:r>
                      <a:endParaRPr lang="en-US" sz="4000" dirty="0">
                        <a:latin typeface="Sakkal Majalla" panose="02000000000000000000" pitchFamily="2" charset="-78"/>
                        <a:cs typeface="Sakkal Majalla" panose="02000000000000000000" pitchFamily="2" charset="-78"/>
                      </a:endParaRPr>
                    </a:p>
                  </a:txBody>
                  <a:tcPr marL="91431" marR="91431" marT="45722" marB="45722"/>
                </a:tc>
                <a:extLst>
                  <a:ext uri="{0D108BD9-81ED-4DB2-BD59-A6C34878D82A}">
                    <a16:rowId xmlns:a16="http://schemas.microsoft.com/office/drawing/2014/main" val="10000"/>
                  </a:ext>
                </a:extLst>
              </a:tr>
              <a:tr h="655197">
                <a:tc>
                  <a:txBody>
                    <a:bodyPr/>
                    <a:lstStyle/>
                    <a:p>
                      <a:pPr algn="ctr"/>
                      <a:endParaRPr lang="en-US" sz="1800"/>
                    </a:p>
                  </a:txBody>
                  <a:tcPr marL="91431" marR="91431" marT="45722" marB="45722"/>
                </a:tc>
                <a:tc>
                  <a:txBody>
                    <a:bodyPr/>
                    <a:lstStyle/>
                    <a:p>
                      <a:pPr algn="ctr"/>
                      <a:endParaRPr lang="en-US" sz="1800" dirty="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1"/>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a:p>
                  </a:txBody>
                  <a:tcPr marL="91431" marR="91431" marT="45722" marB="45722"/>
                </a:tc>
                <a:extLst>
                  <a:ext uri="{0D108BD9-81ED-4DB2-BD59-A6C34878D82A}">
                    <a16:rowId xmlns:a16="http://schemas.microsoft.com/office/drawing/2014/main" val="10002"/>
                  </a:ext>
                </a:extLst>
              </a:tr>
              <a:tr h="655197">
                <a:tc>
                  <a:txBody>
                    <a:bodyPr/>
                    <a:lstStyle/>
                    <a:p>
                      <a:pPr algn="ctr"/>
                      <a:endParaRPr lang="en-US" sz="1800"/>
                    </a:p>
                  </a:txBody>
                  <a:tcPr marL="91431" marR="91431" marT="45722" marB="45722"/>
                </a:tc>
                <a:tc>
                  <a:txBody>
                    <a:bodyPr/>
                    <a:lstStyle/>
                    <a:p>
                      <a:pPr algn="ctr"/>
                      <a:endParaRPr lang="en-US" sz="1800"/>
                    </a:p>
                  </a:txBody>
                  <a:tcPr marL="91431" marR="91431" marT="45722" marB="45722"/>
                </a:tc>
                <a:tc>
                  <a:txBody>
                    <a:bodyPr/>
                    <a:lstStyle/>
                    <a:p>
                      <a:pPr algn="ctr"/>
                      <a:endParaRPr lang="en-US" sz="1800" dirty="0"/>
                    </a:p>
                  </a:txBody>
                  <a:tcPr marL="91431" marR="91431" marT="45722" marB="45722"/>
                </a:tc>
                <a:extLst>
                  <a:ext uri="{0D108BD9-81ED-4DB2-BD59-A6C34878D82A}">
                    <a16:rowId xmlns:a16="http://schemas.microsoft.com/office/drawing/2014/main" val="10003"/>
                  </a:ext>
                </a:extLst>
              </a:tr>
            </a:tbl>
          </a:graphicData>
        </a:graphic>
      </p:graphicFrame>
      <p:sp>
        <p:nvSpPr>
          <p:cNvPr id="3" name="عنوان 2"/>
          <p:cNvSpPr>
            <a:spLocks noGrp="1"/>
          </p:cNvSpPr>
          <p:nvPr>
            <p:ph type="title"/>
          </p:nvPr>
        </p:nvSpPr>
        <p:spPr/>
        <p:txBody>
          <a:bodyPr/>
          <a:lstStyle/>
          <a:p>
            <a:r>
              <a:rPr lang="en-US" altLang="en-US" dirty="0"/>
              <a:t>K</a:t>
            </a:r>
            <a:r>
              <a:rPr lang="ar-JO" altLang="en-US" dirty="0">
                <a:cs typeface="Times New Roman" pitchFamily="18" charset="0"/>
              </a:rPr>
              <a:t>-</a:t>
            </a:r>
            <a:r>
              <a:rPr lang="en-US" altLang="en-US" dirty="0"/>
              <a:t>W</a:t>
            </a:r>
            <a:r>
              <a:rPr lang="ar-JO" altLang="en-US" dirty="0">
                <a:cs typeface="Times New Roman" pitchFamily="18" charset="0"/>
              </a:rPr>
              <a:t>-</a:t>
            </a:r>
            <a:r>
              <a:rPr lang="en-US" altLang="en-US" dirty="0"/>
              <a:t>L</a:t>
            </a:r>
          </a:p>
        </p:txBody>
      </p:sp>
      <p:sp>
        <p:nvSpPr>
          <p:cNvPr id="11289" name="مربع نص 4"/>
          <p:cNvSpPr txBox="1">
            <a:spLocks noChangeArrowheads="1"/>
          </p:cNvSpPr>
          <p:nvPr/>
        </p:nvSpPr>
        <p:spPr bwMode="auto">
          <a:xfrm>
            <a:off x="2843213" y="2060575"/>
            <a:ext cx="3097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lgn="ctr"/>
            <a:r>
              <a:rPr lang="ar-JO" altLang="en-US" sz="4000" b="1" dirty="0">
                <a:latin typeface="Sakkal Majalla" panose="02000000000000000000" pitchFamily="2" charset="-78"/>
                <a:cs typeface="Sakkal Majalla" panose="02000000000000000000" pitchFamily="2" charset="-78"/>
              </a:rPr>
              <a:t>التعلم</a:t>
            </a:r>
            <a:r>
              <a:rPr lang="ar-JO" altLang="en-US" sz="4000" b="1" dirty="0">
                <a:cs typeface="Akhbar MT" pitchFamily="2" charset="-78"/>
              </a:rPr>
              <a:t> الالكتروني</a:t>
            </a:r>
            <a:endParaRPr lang="en-US" altLang="en-US" sz="4000" b="1" dirty="0">
              <a:cs typeface="Akhbar MT" pitchFamily="2" charset="-78"/>
            </a:endParaRPr>
          </a:p>
        </p:txBody>
      </p:sp>
    </p:spTree>
    <p:extLst>
      <p:ext uri="{BB962C8B-B14F-4D97-AF65-F5344CB8AC3E}">
        <p14:creationId xmlns:p14="http://schemas.microsoft.com/office/powerpoint/2010/main" val="25754396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غلاف فني">
  <a:themeElements>
    <a:clrScheme name="غلاف فني">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غلاف فني">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غلاف فني">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47</TotalTime>
  <Words>529</Words>
  <Application>Microsoft Office PowerPoint</Application>
  <PresentationFormat>On-screen Show (4:3)</PresentationFormat>
  <Paragraphs>81</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Book Antiqua</vt:lpstr>
      <vt:lpstr>Sakkal Majalla</vt:lpstr>
      <vt:lpstr>Wingdings</vt:lpstr>
      <vt:lpstr>غلاف فني</vt:lpstr>
      <vt:lpstr>التعلم الالكتروني </vt:lpstr>
      <vt:lpstr>K-W-L</vt:lpstr>
      <vt:lpstr>نتاجات التعلم</vt:lpstr>
      <vt:lpstr>سؤال افتتاحي</vt:lpstr>
      <vt:lpstr>تمهيد</vt:lpstr>
      <vt:lpstr>مقدمة</vt:lpstr>
      <vt:lpstr>التعلم الالكتروني</vt:lpstr>
      <vt:lpstr>مزايا التعلم الالكتروني</vt:lpstr>
      <vt:lpstr>سؤال للمناقشة</vt:lpstr>
      <vt:lpstr>ادوات التعلم الالكتروني</vt:lpstr>
      <vt:lpstr>1- منصات التعلم الالكتروني</vt:lpstr>
      <vt:lpstr>أنظمة ادارة التعلم Learning Management System (LMS) </vt:lpstr>
      <vt:lpstr>أمثلة على انظمة التعلم :</vt:lpstr>
      <vt:lpstr>منصات التعلم الالكترونية مفتوحة المصدر Massive Open Online Course (Moocs)</vt:lpstr>
      <vt:lpstr>2- أدوات المؤتمرات المرئية</vt:lpstr>
      <vt:lpstr>سؤال ختامي</vt:lpstr>
      <vt:lpstr>K-W-L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التعلم الالكتروني</dc:title>
  <dc:creator>ACER</dc:creator>
  <cp:lastModifiedBy>khirat</cp:lastModifiedBy>
  <cp:revision>8</cp:revision>
  <dcterms:created xsi:type="dcterms:W3CDTF">2024-12-13T15:23:44Z</dcterms:created>
  <dcterms:modified xsi:type="dcterms:W3CDTF">2026-02-15T20:51:40Z</dcterms:modified>
</cp:coreProperties>
</file>