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30" d="100"/>
          <a:sy n="130" d="100"/>
        </p:scale>
        <p:origin x="1074" y="-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41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829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75208" y="285750"/>
            <a:ext cx="4193585" cy="93365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7800"/>
              </a:lnSpc>
              <a:buNone/>
            </a:pPr>
            <a:r>
              <a:rPr lang="en-US" sz="4767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التزييف العميق</a:t>
            </a:r>
            <a:endParaRPr lang="en-US" sz="476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Text 1"/>
          <p:cNvSpPr/>
          <p:nvPr/>
        </p:nvSpPr>
        <p:spPr>
          <a:xfrm>
            <a:off x="3582723" y="1414463"/>
            <a:ext cx="1978554" cy="73026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6100"/>
              </a:lnSpc>
              <a:buNone/>
            </a:pPr>
            <a:r>
              <a:rPr lang="en-US" sz="3731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Deepfake</a:t>
            </a:r>
            <a:endParaRPr lang="en-US" sz="373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Text 2"/>
          <p:cNvSpPr/>
          <p:nvPr/>
        </p:nvSpPr>
        <p:spPr>
          <a:xfrm>
            <a:off x="2851048" y="2400300"/>
            <a:ext cx="3441904" cy="4045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016" b="1" kern="0" spc="1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التقنية بين الوعي والمسؤولية</a:t>
            </a:r>
            <a:endParaRPr lang="en-US" sz="2016" dirty="0">
              <a:latin typeface="Cairo" pitchFamily="2" charset="-78"/>
              <a:cs typeface="Cairo" pitchFamily="2" charset="-78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560" y="2916383"/>
            <a:ext cx="2641513" cy="17610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46399" y="4943475"/>
            <a:ext cx="1851212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200"/>
              </a:lnSpc>
              <a:buNone/>
            </a:pPr>
            <a:r>
              <a:rPr lang="ar-JO" sz="1295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اعداد : الأستاذ خيرات القط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8" name="Text 4"/>
          <p:cNvSpPr/>
          <p:nvPr/>
        </p:nvSpPr>
        <p:spPr>
          <a:xfrm>
            <a:off x="3914576" y="5279231"/>
            <a:ext cx="1314847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295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الصف الحادي عشر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4356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36067" y="428625"/>
            <a:ext cx="4471865" cy="6461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3294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نتاجات الورشة التعليمية</a:t>
            </a:r>
            <a:endParaRPr lang="en-US" sz="329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679156" y="1471613"/>
            <a:ext cx="4179094" cy="1660531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143875" y="1685925"/>
            <a:ext cx="500063" cy="500063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6" name="Text 3"/>
          <p:cNvSpPr/>
          <p:nvPr/>
        </p:nvSpPr>
        <p:spPr>
          <a:xfrm>
            <a:off x="8249636" y="1685925"/>
            <a:ext cx="288541" cy="4526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016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01</a:t>
            </a:r>
            <a:endParaRPr lang="en-US" sz="201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93469" y="2293144"/>
            <a:ext cx="3750469" cy="5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تحليل المخاطر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الأخلاقية والقانونية لإنشاء أو نشر محتوى التزييف العميق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85750" y="1471613"/>
            <a:ext cx="4179094" cy="1660531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750469" y="1685925"/>
            <a:ext cx="500063" cy="500063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0" name="Text 7"/>
          <p:cNvSpPr/>
          <p:nvPr/>
        </p:nvSpPr>
        <p:spPr>
          <a:xfrm>
            <a:off x="3856230" y="1685925"/>
            <a:ext cx="288541" cy="4526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016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02</a:t>
            </a:r>
            <a:endParaRPr lang="en-US" sz="201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00063" y="2293144"/>
            <a:ext cx="3750469" cy="5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التعرف إلى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قانون الجرائم الإلكترونية الأردني لعام 2023 والمواد المرتبطة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679156" y="3317881"/>
            <a:ext cx="4179094" cy="1660531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43875" y="3532194"/>
            <a:ext cx="500063" cy="500063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4" name="Text 11"/>
          <p:cNvSpPr/>
          <p:nvPr/>
        </p:nvSpPr>
        <p:spPr>
          <a:xfrm>
            <a:off x="8249636" y="3532194"/>
            <a:ext cx="288541" cy="4526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016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03</a:t>
            </a:r>
            <a:endParaRPr lang="en-US" sz="201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893469" y="4139412"/>
            <a:ext cx="3750469" cy="5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توضيح الأثر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النفسي والاجتماعي لهذه السلوكيات على الفرد والمجتمع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285750" y="3317881"/>
            <a:ext cx="4179094" cy="1660531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750469" y="3532194"/>
            <a:ext cx="500063" cy="500063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8" name="Text 15"/>
          <p:cNvSpPr/>
          <p:nvPr/>
        </p:nvSpPr>
        <p:spPr>
          <a:xfrm>
            <a:off x="3856230" y="3532194"/>
            <a:ext cx="288541" cy="4526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016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04</a:t>
            </a:r>
            <a:endParaRPr lang="en-US" sz="201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00063" y="4139412"/>
            <a:ext cx="3750469" cy="5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تطبيق قيم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النزاهة والمسؤولية الرقمية في التفاعل مع التقنيات الحديثة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37822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00125" y="428625"/>
            <a:ext cx="7143750" cy="3660418"/>
          </a:xfrm>
          <a:prstGeom prst="rect">
            <a:avLst/>
          </a:prstGeom>
          <a:solidFill>
            <a:srgbClr val="0A0E27">
              <a:alpha val="7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493453" y="785813"/>
            <a:ext cx="157094" cy="6165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3274" dirty="0">
                <a:solidFill>
                  <a:srgbClr val="FF006E">
                    <a:alpha val="30000"/>
                  </a:srgbClr>
                </a:solidFill>
                <a:latin typeface="Cairo" pitchFamily="2" charset="-78"/>
                <a:cs typeface="Cairo" pitchFamily="2" charset="-78"/>
              </a:rPr>
              <a:t>"</a:t>
            </a:r>
            <a:endParaRPr lang="en-US" sz="327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Text 2"/>
          <p:cNvSpPr/>
          <p:nvPr/>
        </p:nvSpPr>
        <p:spPr>
          <a:xfrm>
            <a:off x="1285875" y="1500188"/>
            <a:ext cx="6572250" cy="1234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2436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في عالمٍ يمكن فيه للذكاء الاصطناعي أن يصنع واقعًا مزيفًا…</a:t>
            </a:r>
            <a:endParaRPr lang="en-US" sz="243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2219401" y="2877480"/>
            <a:ext cx="4705198" cy="6117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2649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تصبح الحقيقة مسؤوليتنا جميعًا</a:t>
            </a:r>
            <a:endParaRPr lang="en-US" sz="264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1632894" y="4560531"/>
            <a:ext cx="5878212" cy="326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397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التزييف العميق</a:t>
            </a:r>
            <a:r>
              <a:rPr lang="en-US" sz="1486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لم يعد مجرد تجربة رقمية، بل أصبح أداة يمكن أن تؤذي وتضلل</a:t>
            </a:r>
            <a:endParaRPr lang="en-US" sz="139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00125" y="5068798"/>
            <a:ext cx="7143750" cy="685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486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الهدف من الورشة هو </a:t>
            </a:r>
            <a:r>
              <a:rPr lang="en-US" sz="1397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فهم التقنية</a:t>
            </a:r>
            <a:r>
              <a:rPr lang="en-US" sz="1486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، والوعي بمخاطرها، ومعرفة سبل الوقاية </a:t>
            </a:r>
            <a:r>
              <a:rPr lang="en-US" sz="1397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القانونية والاجتماعية</a:t>
            </a:r>
            <a:r>
              <a:rPr lang="en-US" sz="1486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منها</a:t>
            </a:r>
            <a:endParaRPr lang="en-US" sz="1486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43974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33007" y="357188"/>
            <a:ext cx="3877985" cy="585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2970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ما هو التزييف العميق؟</a:t>
            </a:r>
            <a:endParaRPr lang="en-US" sz="2970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643563" y="1193006"/>
            <a:ext cx="3214688" cy="2286000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719" y="1300163"/>
            <a:ext cx="3000375" cy="20716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85750" y="1193006"/>
            <a:ext cx="5072063" cy="1204392"/>
          </a:xfrm>
          <a:prstGeom prst="rect">
            <a:avLst/>
          </a:prstGeom>
          <a:solidFill>
            <a:srgbClr val="0A0E27">
              <a:alpha val="60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5329238" y="1193006"/>
            <a:ext cx="28575" cy="1204392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8" name="Text 4"/>
          <p:cNvSpPr/>
          <p:nvPr/>
        </p:nvSpPr>
        <p:spPr>
          <a:xfrm>
            <a:off x="464344" y="1335881"/>
            <a:ext cx="550728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التعريف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64344" y="1664494"/>
            <a:ext cx="4714875" cy="565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تقنية تعتمد على </a:t>
            </a: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الذكاء الاصطناعي التوليدي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(Generative AI) لإنشاء </a:t>
            </a: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صور وفيديوهات أو أصوات مزيفة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بدقة عالية جداً</a:t>
            </a:r>
            <a:endParaRPr lang="en-US" sz="126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5072063" y="2590279"/>
            <a:ext cx="285750" cy="285750"/>
          </a:xfrm>
          <a:prstGeom prst="ellipse">
            <a:avLst/>
          </a:prstGeom>
          <a:solidFill>
            <a:srgbClr val="FF006E"/>
          </a:solidFill>
          <a:ln/>
        </p:spPr>
      </p:sp>
      <p:sp>
        <p:nvSpPr>
          <p:cNvPr id="11" name="Text 7"/>
          <p:cNvSpPr/>
          <p:nvPr/>
        </p:nvSpPr>
        <p:spPr>
          <a:xfrm>
            <a:off x="5183679" y="2643994"/>
            <a:ext cx="62518" cy="1783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1</a:t>
            </a:r>
            <a:endParaRPr lang="en-US" sz="8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2" name="Text 8"/>
          <p:cNvSpPr/>
          <p:nvPr/>
        </p:nvSpPr>
        <p:spPr>
          <a:xfrm>
            <a:off x="285750" y="2575992"/>
            <a:ext cx="4679156" cy="529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الآلية: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تعمل من خلال </a:t>
            </a:r>
            <a:r>
              <a:rPr lang="en-US" sz="1214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شبكات الخصومة التوليدية (GANs)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التي تدرّب النظام ليقلّد الواقع بدقة عالية جداً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5072063" y="3248174"/>
            <a:ext cx="285750" cy="285750"/>
          </a:xfrm>
          <a:prstGeom prst="ellipse">
            <a:avLst/>
          </a:prstGeom>
          <a:solidFill>
            <a:srgbClr val="FF006E"/>
          </a:solidFill>
          <a:ln/>
        </p:spPr>
      </p:sp>
      <p:sp>
        <p:nvSpPr>
          <p:cNvPr id="14" name="Text 10"/>
          <p:cNvSpPr/>
          <p:nvPr/>
        </p:nvSpPr>
        <p:spPr>
          <a:xfrm>
            <a:off x="5183679" y="3301889"/>
            <a:ext cx="62518" cy="1783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2</a:t>
            </a:r>
            <a:endParaRPr lang="en-US" sz="8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285750" y="3233886"/>
            <a:ext cx="4679156" cy="248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التدريب: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يتم تدريب النظام على كميات ضخمة من البيانات والصور الحقيقية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072063" y="3906069"/>
            <a:ext cx="285750" cy="285750"/>
          </a:xfrm>
          <a:prstGeom prst="ellipse">
            <a:avLst/>
          </a:prstGeom>
          <a:solidFill>
            <a:srgbClr val="FF006E"/>
          </a:solidFill>
          <a:ln/>
        </p:spPr>
      </p:sp>
      <p:sp>
        <p:nvSpPr>
          <p:cNvPr id="17" name="Text 13"/>
          <p:cNvSpPr/>
          <p:nvPr/>
        </p:nvSpPr>
        <p:spPr>
          <a:xfrm>
            <a:off x="5183679" y="3959784"/>
            <a:ext cx="62518" cy="1783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3</a:t>
            </a:r>
            <a:endParaRPr lang="en-US" sz="8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285750" y="3891781"/>
            <a:ext cx="4679156" cy="248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الأمثلة: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فيديوهات لمشاهير أو طلاب يقولون أو يفعلون أشياء </a:t>
            </a:r>
            <a:r>
              <a:rPr lang="en-US" sz="1214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لم تحدث أبداً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5072063" y="4567535"/>
            <a:ext cx="285750" cy="285750"/>
          </a:xfrm>
          <a:prstGeom prst="ellipse">
            <a:avLst/>
          </a:prstGeom>
          <a:solidFill>
            <a:srgbClr val="FF006E"/>
          </a:solidFill>
          <a:ln/>
        </p:spPr>
      </p:sp>
      <p:sp>
        <p:nvSpPr>
          <p:cNvPr id="20" name="Text 16"/>
          <p:cNvSpPr/>
          <p:nvPr/>
        </p:nvSpPr>
        <p:spPr>
          <a:xfrm>
            <a:off x="5183679" y="4621250"/>
            <a:ext cx="62518" cy="1783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4</a:t>
            </a:r>
            <a:endParaRPr lang="en-US" sz="8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285750" y="4553248"/>
            <a:ext cx="4679156" cy="529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الدقة: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النتائج تبدو حقيقية جداً للعين المجردة، مما يجعل من الصعب اكتشافها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14217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83461" y="285750"/>
            <a:ext cx="3377078" cy="6226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3185" b="1" kern="0" spc="2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⚠️ لماذا يُعد خطرًا؟</a:t>
            </a:r>
            <a:endParaRPr lang="en-US" sz="31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714875" y="1724490"/>
            <a:ext cx="4143375" cy="2857500"/>
          </a:xfrm>
          <a:prstGeom prst="rect">
            <a:avLst/>
          </a:prstGeom>
          <a:solidFill>
            <a:srgbClr val="FF006E">
              <a:alpha val="5000"/>
            </a:srgbClr>
          </a:solidFill>
          <a:ln w="18288">
            <a:solidFill>
              <a:srgbClr val="000000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1867365"/>
            <a:ext cx="3857625" cy="257175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85750" y="1235869"/>
            <a:ext cx="4143375" cy="851529"/>
          </a:xfrm>
          <a:prstGeom prst="rect">
            <a:avLst/>
          </a:prstGeom>
          <a:solidFill>
            <a:srgbClr val="0A0E27">
              <a:alpha val="60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4400550" y="1235869"/>
            <a:ext cx="28575" cy="851529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8" name="Text 4"/>
          <p:cNvSpPr/>
          <p:nvPr/>
        </p:nvSpPr>
        <p:spPr>
          <a:xfrm>
            <a:off x="428625" y="1378744"/>
            <a:ext cx="2055050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🎭 تهديد السمعة والمصداقية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28625" y="1693069"/>
            <a:ext cx="3508974" cy="2369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يشكّل تهديدًا مباشرًا للسمعة الشخصية والمصداقية العامة</a:t>
            </a:r>
            <a:endParaRPr lang="en-US" sz="115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285750" y="2230273"/>
            <a:ext cx="4143375" cy="851529"/>
          </a:xfrm>
          <a:prstGeom prst="rect">
            <a:avLst/>
          </a:prstGeom>
          <a:solidFill>
            <a:srgbClr val="0A0E27">
              <a:alpha val="60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4400550" y="2230273"/>
            <a:ext cx="28575" cy="851529"/>
          </a:xfrm>
          <a:prstGeom prst="rect">
            <a:avLst/>
          </a:prstGeom>
          <a:solidFill>
            <a:srgbClr val="00F0FF"/>
          </a:solidFill>
          <a:ln/>
        </p:spPr>
      </p:sp>
      <p:sp>
        <p:nvSpPr>
          <p:cNvPr id="12" name="Text 8"/>
          <p:cNvSpPr/>
          <p:nvPr/>
        </p:nvSpPr>
        <p:spPr>
          <a:xfrm>
            <a:off x="428625" y="2373148"/>
            <a:ext cx="1569340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🔗 الاستخدامات الضارة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28625" y="2687473"/>
            <a:ext cx="3088987" cy="2369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يُستخدم في التشهير والابتزاز ونشر الإشاعات والتضليل</a:t>
            </a:r>
            <a:endParaRPr lang="en-US" sz="115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285750" y="3224678"/>
            <a:ext cx="4143375" cy="851529"/>
          </a:xfrm>
          <a:prstGeom prst="rect">
            <a:avLst/>
          </a:prstGeom>
          <a:solidFill>
            <a:srgbClr val="0A0E27">
              <a:alpha val="60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>
            <a:off x="4400550" y="3224678"/>
            <a:ext cx="28575" cy="851529"/>
          </a:xfrm>
          <a:prstGeom prst="rect">
            <a:avLst/>
          </a:prstGeom>
          <a:solidFill>
            <a:srgbClr val="8B00FF"/>
          </a:solidFill>
          <a:ln/>
        </p:spPr>
      </p:sp>
      <p:sp>
        <p:nvSpPr>
          <p:cNvPr id="16" name="Text 12"/>
          <p:cNvSpPr/>
          <p:nvPr/>
        </p:nvSpPr>
        <p:spPr>
          <a:xfrm>
            <a:off x="428625" y="3367553"/>
            <a:ext cx="1635063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🌪️ الفوضى المعلوماتية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428625" y="3681878"/>
            <a:ext cx="3388748" cy="2369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يخلق فوضى معلوماتية تقلل من الثقة بالمحتوى الرقمي</a:t>
            </a:r>
            <a:endParaRPr lang="en-US" sz="115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285750" y="4219082"/>
            <a:ext cx="4143375" cy="851529"/>
          </a:xfrm>
          <a:prstGeom prst="rect">
            <a:avLst/>
          </a:prstGeom>
          <a:solidFill>
            <a:srgbClr val="0A0E27">
              <a:alpha val="6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4400550" y="4219082"/>
            <a:ext cx="28575" cy="851529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20" name="Text 16"/>
          <p:cNvSpPr/>
          <p:nvPr/>
        </p:nvSpPr>
        <p:spPr>
          <a:xfrm>
            <a:off x="428625" y="4361957"/>
            <a:ext cx="1259960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💔 الأضرار النفسية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428625" y="4676282"/>
            <a:ext cx="3318216" cy="2369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قلق، اكتئاب، انعزال، وخوف عميق من الظهور والفضيحة</a:t>
            </a:r>
            <a:endParaRPr lang="en-US" sz="115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285750" y="5284924"/>
            <a:ext cx="8572500" cy="571500"/>
          </a:xfrm>
          <a:prstGeom prst="rect">
            <a:avLst/>
          </a:prstGeom>
          <a:solidFill>
            <a:srgbClr val="FF006E">
              <a:alpha val="10000"/>
            </a:srgbClr>
          </a:solidFill>
          <a:ln w="18288">
            <a:solidFill>
              <a:srgbClr val="FF006E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217349" y="5427799"/>
            <a:ext cx="4709302" cy="2382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193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🔴 الخطر الحقيقي ليس في الذكاء الاصطناعي، بل في إساءة استخدامه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649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74049" y="357188"/>
            <a:ext cx="2595902" cy="585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2970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الجانب القانوني</a:t>
            </a:r>
            <a:endParaRPr lang="en-US" sz="2970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Text 1"/>
          <p:cNvSpPr/>
          <p:nvPr/>
        </p:nvSpPr>
        <p:spPr>
          <a:xfrm>
            <a:off x="3174021" y="1264444"/>
            <a:ext cx="2795957" cy="2412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269" i="1" kern="0" spc="1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قانون الجرائم الإلكترونية الأردني لعام 2023</a:t>
            </a:r>
            <a:endParaRPr lang="en-US" sz="1269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661297" y="1735931"/>
            <a:ext cx="4196953" cy="2718141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FF006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889658" y="1914525"/>
            <a:ext cx="789998" cy="342900"/>
          </a:xfrm>
          <a:prstGeom prst="rect">
            <a:avLst/>
          </a:prstGeom>
          <a:solidFill>
            <a:srgbClr val="8B00FF">
              <a:alpha val="20000"/>
            </a:srgbClr>
          </a:solidFill>
          <a:ln w="9144">
            <a:solidFill>
              <a:srgbClr val="00F0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89658" y="1914525"/>
            <a:ext cx="789998" cy="342900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المادة 20</a:t>
            </a:r>
            <a:endParaRPr lang="en-US" sz="98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4839891" y="2350294"/>
            <a:ext cx="3585918" cy="2421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95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تعديل أو تزييف الصور والفيديوهات بقصد التشهير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4839891" y="2717471"/>
            <a:ext cx="3839766" cy="5257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تجريم إنشاء أو تعديل محتوى بصري بهدف الإضرار بسمعة الأشخاص والتشهير بهم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839891" y="3350363"/>
            <a:ext cx="352084" cy="1533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4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العقوبة:</a:t>
            </a:r>
            <a:endParaRPr lang="en-US" sz="73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839891" y="3568247"/>
            <a:ext cx="3839766" cy="664369"/>
          </a:xfrm>
          <a:prstGeom prst="rect">
            <a:avLst/>
          </a:prstGeom>
          <a:solidFill>
            <a:srgbClr val="FF006E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8658225" y="3568247"/>
            <a:ext cx="21431" cy="664369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13" name="Text 10"/>
          <p:cNvSpPr/>
          <p:nvPr/>
        </p:nvSpPr>
        <p:spPr>
          <a:xfrm>
            <a:off x="4839891" y="3568247"/>
            <a:ext cx="3839766" cy="676532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السجن لمدة لا تقل عن سنتين وغرامة تصل إلى 50,000 دينار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85750" y="1735931"/>
            <a:ext cx="4196953" cy="2675279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8B00F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514111" y="1914525"/>
            <a:ext cx="789998" cy="342900"/>
          </a:xfrm>
          <a:prstGeom prst="rect">
            <a:avLst/>
          </a:prstGeom>
          <a:solidFill>
            <a:srgbClr val="8B00FF">
              <a:alpha val="20000"/>
            </a:srgbClr>
          </a:solidFill>
          <a:ln w="9144">
            <a:solidFill>
              <a:srgbClr val="00F0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514111" y="1914525"/>
            <a:ext cx="789998" cy="342900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المادة 19</a:t>
            </a:r>
            <a:endParaRPr lang="en-US" sz="98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64344" y="2350294"/>
            <a:ext cx="2949525" cy="2421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95" b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التهديد أو الابتزاز باستخدام محتوى مزيف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64344" y="2717471"/>
            <a:ext cx="3839766" cy="5257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استخدام محتوى مزيف في التهديد أو الابتزاز أو الضغط على الأشخاص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64344" y="3350363"/>
            <a:ext cx="352084" cy="1533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4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العقوبة:</a:t>
            </a:r>
            <a:endParaRPr lang="en-US" sz="73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64344" y="3568247"/>
            <a:ext cx="3839766" cy="417909"/>
          </a:xfrm>
          <a:prstGeom prst="rect">
            <a:avLst/>
          </a:prstGeom>
          <a:solidFill>
            <a:srgbClr val="8B00FF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282678" y="3568247"/>
            <a:ext cx="21431" cy="417909"/>
          </a:xfrm>
          <a:prstGeom prst="rect">
            <a:avLst/>
          </a:prstGeom>
          <a:solidFill>
            <a:srgbClr val="8B00FF"/>
          </a:solidFill>
          <a:ln/>
        </p:spPr>
      </p:sp>
      <p:sp>
        <p:nvSpPr>
          <p:cNvPr id="22" name="Text 19"/>
          <p:cNvSpPr/>
          <p:nvPr/>
        </p:nvSpPr>
        <p:spPr>
          <a:xfrm>
            <a:off x="464344" y="3568247"/>
            <a:ext cx="3839766" cy="43287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الأشغال المؤقتة وغرامة تصل إلى 10,000 دينار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285750" y="4625522"/>
            <a:ext cx="8572500" cy="1039416"/>
          </a:xfrm>
          <a:prstGeom prst="rect">
            <a:avLst/>
          </a:prstGeom>
          <a:solidFill>
            <a:srgbClr val="FF006E">
              <a:alpha val="8000"/>
            </a:srgbClr>
          </a:solidFill>
          <a:ln w="18288">
            <a:solidFill>
              <a:srgbClr val="FF006E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101967" y="4768397"/>
            <a:ext cx="940065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⚠️ تنبيه قانوني مهم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428625" y="4996997"/>
            <a:ext cx="8286750" cy="473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المسؤولية القانونية تشمل </a:t>
            </a: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المنشئ والمشارك في نشر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المحتوى المزيف. </a:t>
            </a: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الوعي بالقانون يحميك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من الوقوع في الخطأ أو من أن تكون ضحية له.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9277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26408" y="357188"/>
            <a:ext cx="4091184" cy="585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2970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الأثر النفسي والاجتماعي</a:t>
            </a:r>
            <a:endParaRPr lang="en-US" sz="2970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43625" y="1264444"/>
            <a:ext cx="2714625" cy="2714625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781" y="1371600"/>
            <a:ext cx="2500313" cy="2500313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85750" y="1264444"/>
            <a:ext cx="5572125" cy="1695859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5829300" y="1264444"/>
            <a:ext cx="28575" cy="1695859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8" name="Text 4"/>
          <p:cNvSpPr/>
          <p:nvPr/>
        </p:nvSpPr>
        <p:spPr>
          <a:xfrm>
            <a:off x="464344" y="1407319"/>
            <a:ext cx="731995" cy="2846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97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على الفرد</a:t>
            </a:r>
            <a:endParaRPr lang="en-US" sz="139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64344" y="1814513"/>
            <a:ext cx="2087623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تدمير السمعة والشعور بالإهانة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64344" y="2148818"/>
            <a:ext cx="1969001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فقدان الثقة بالنفس والآخرين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64344" y="2483123"/>
            <a:ext cx="3041410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اضطرابات نفسية كالقلق والخوف من الفضيحة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285750" y="3138897"/>
            <a:ext cx="5572125" cy="1695859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5829300" y="3138897"/>
            <a:ext cx="28575" cy="1695859"/>
          </a:xfrm>
          <a:prstGeom prst="rect">
            <a:avLst/>
          </a:prstGeom>
          <a:solidFill>
            <a:srgbClr val="8B00FF"/>
          </a:solidFill>
          <a:ln/>
        </p:spPr>
      </p:sp>
      <p:sp>
        <p:nvSpPr>
          <p:cNvPr id="14" name="Text 10"/>
          <p:cNvSpPr/>
          <p:nvPr/>
        </p:nvSpPr>
        <p:spPr>
          <a:xfrm>
            <a:off x="5597128" y="1814513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5597128" y="2148818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5597128" y="2483123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464344" y="3281772"/>
            <a:ext cx="1017586" cy="2846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97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على المجتمع</a:t>
            </a:r>
            <a:endParaRPr lang="en-US" sz="139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64344" y="3688966"/>
            <a:ext cx="1524969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انتشار التنمّر الإلكتروني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464344" y="4023271"/>
            <a:ext cx="3009350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تقويض الثقة العامة بالمؤسسات والمعلومات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464344" y="4357576"/>
            <a:ext cx="1789464" cy="248722"/>
          </a:xfrm>
          <a:prstGeom prst="rect">
            <a:avLst/>
          </a:prstGeom>
          <a:noFill/>
          <a:ln/>
        </p:spPr>
        <p:txBody>
          <a:bodyPr wrap="none" lIns="0" tIns="0" rIns="127508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تعزيز ثقافة الشك والتضليل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285750" y="4977631"/>
            <a:ext cx="8572500" cy="592931"/>
          </a:xfrm>
          <a:prstGeom prst="rect">
            <a:avLst/>
          </a:prstGeom>
          <a:solidFill>
            <a:srgbClr val="0A0E27">
              <a:alpha val="7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5597128" y="3688966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5597128" y="4023271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5597128" y="4357576"/>
            <a:ext cx="120226" cy="2459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141" b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▸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2636823" y="5120506"/>
            <a:ext cx="3870354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295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🎭 كل فيديو مزيف يمكن أن يدمّر حياة شخص حقيقي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23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7889" y="357188"/>
            <a:ext cx="4508221" cy="6226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3185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كن مواطنًا رقميًا مسؤولًا</a:t>
            </a:r>
            <a:endParaRPr lang="en-US" sz="318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714875" y="1307306"/>
            <a:ext cx="4143375" cy="1252277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8836819" y="1307306"/>
            <a:ext cx="21431" cy="1252277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Shape 3"/>
          <p:cNvSpPr/>
          <p:nvPr/>
        </p:nvSpPr>
        <p:spPr>
          <a:xfrm>
            <a:off x="8336756" y="1450181"/>
            <a:ext cx="342900" cy="3429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7" name="Text 4"/>
          <p:cNvSpPr/>
          <p:nvPr/>
        </p:nvSpPr>
        <p:spPr>
          <a:xfrm>
            <a:off x="8451299" y="1450181"/>
            <a:ext cx="113814" cy="3213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02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1</a:t>
            </a:r>
            <a:endParaRPr lang="en-US" sz="1602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4857750" y="1864519"/>
            <a:ext cx="3821906" cy="552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لا تشارك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أي محتوى مشكوك في صحته قبل التحقق من مصدره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714875" y="2702458"/>
            <a:ext cx="4143375" cy="1252277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8836819" y="2702458"/>
            <a:ext cx="21431" cy="1252277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1" name="Shape 8"/>
          <p:cNvSpPr/>
          <p:nvPr/>
        </p:nvSpPr>
        <p:spPr>
          <a:xfrm>
            <a:off x="8336756" y="2845333"/>
            <a:ext cx="342900" cy="3429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2" name="Text 9"/>
          <p:cNvSpPr/>
          <p:nvPr/>
        </p:nvSpPr>
        <p:spPr>
          <a:xfrm>
            <a:off x="8451299" y="2845333"/>
            <a:ext cx="113814" cy="3213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02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2</a:t>
            </a:r>
            <a:endParaRPr lang="en-US" sz="1602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857750" y="3259671"/>
            <a:ext cx="3821906" cy="552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تحقق دائمًا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من المصدر الأصلي قبل إعادة النشر أو المشاركة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714875" y="4097610"/>
            <a:ext cx="4143375" cy="1252277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8836819" y="4097610"/>
            <a:ext cx="21431" cy="1252277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6" name="Shape 13"/>
          <p:cNvSpPr/>
          <p:nvPr/>
        </p:nvSpPr>
        <p:spPr>
          <a:xfrm>
            <a:off x="8336756" y="4240485"/>
            <a:ext cx="342900" cy="3429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7" name="Text 14"/>
          <p:cNvSpPr/>
          <p:nvPr/>
        </p:nvSpPr>
        <p:spPr>
          <a:xfrm>
            <a:off x="8451299" y="4240485"/>
            <a:ext cx="113814" cy="3213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02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3</a:t>
            </a:r>
            <a:endParaRPr lang="en-US" sz="1602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857750" y="4654823"/>
            <a:ext cx="3821906" cy="260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استخدم أدوات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كشف التزييف مثل Deepware و InVID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4714875" y="5492762"/>
            <a:ext cx="4143375" cy="1252277"/>
          </a:xfrm>
          <a:prstGeom prst="rect">
            <a:avLst/>
          </a:prstGeom>
          <a:solidFill>
            <a:srgbClr val="0A0E27">
              <a:alpha val="5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836819" y="5492762"/>
            <a:ext cx="21431" cy="1252277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1" name="Shape 18"/>
          <p:cNvSpPr/>
          <p:nvPr/>
        </p:nvSpPr>
        <p:spPr>
          <a:xfrm>
            <a:off x="8336756" y="5635637"/>
            <a:ext cx="342900" cy="3429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22" name="Text 19"/>
          <p:cNvSpPr/>
          <p:nvPr/>
        </p:nvSpPr>
        <p:spPr>
          <a:xfrm>
            <a:off x="8451299" y="5635637"/>
            <a:ext cx="113814" cy="3213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02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4</a:t>
            </a:r>
            <a:endParaRPr lang="en-US" sz="1602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4857750" y="6049975"/>
            <a:ext cx="3821906" cy="260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ساهم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في نشر ثقافة الوعي والتبليغ عن الانتهاكات الرقمية</a:t>
            </a:r>
            <a:endParaRPr lang="en-US" sz="1193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1000125" y="2668860"/>
            <a:ext cx="2714625" cy="2714625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281" y="2776017"/>
            <a:ext cx="2500313" cy="2500313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285750" y="6959352"/>
            <a:ext cx="8572500" cy="43576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85750" y="6959352"/>
            <a:ext cx="8572500" cy="14288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8" name="Text 24"/>
          <p:cNvSpPr/>
          <p:nvPr/>
        </p:nvSpPr>
        <p:spPr>
          <a:xfrm>
            <a:off x="2548818" y="7102227"/>
            <a:ext cx="4046364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295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المسؤولية الرقمية تبدأ بقرارك ألا تكون جزءًا من التضليل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6700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99702" y="357188"/>
            <a:ext cx="4144596" cy="585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4900"/>
              </a:lnSpc>
              <a:buNone/>
            </a:pPr>
            <a:r>
              <a:rPr lang="en-US" sz="2970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النشاط الختامي التفاعلي</a:t>
            </a:r>
            <a:endParaRPr lang="en-US" sz="2970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679156" y="1228725"/>
            <a:ext cx="4179094" cy="1866640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F0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822031" y="1371600"/>
            <a:ext cx="1211807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1295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🎬 وصف النشاط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4822031" y="1757363"/>
            <a:ext cx="2232984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سيتم عرض مقطعين فيديو أمامكم: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486775" y="2120243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8" name="Text 5"/>
          <p:cNvSpPr/>
          <p:nvPr/>
        </p:nvSpPr>
        <p:spPr>
          <a:xfrm>
            <a:off x="8563404" y="2152116"/>
            <a:ext cx="75342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✓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4822031" y="2105955"/>
            <a:ext cx="2168863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المقطع الأول: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فيديو حقيقي أصلي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8486775" y="2441711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1" name="Text 8"/>
          <p:cNvSpPr/>
          <p:nvPr/>
        </p:nvSpPr>
        <p:spPr>
          <a:xfrm>
            <a:off x="8560198" y="2473584"/>
            <a:ext cx="81754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✗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822031" y="2427424"/>
            <a:ext cx="3579019" cy="473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المقطع الثاني: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فيديو مزيف تم إنشاؤه بتقنية التزييف العميق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679156" y="3245383"/>
            <a:ext cx="4179094" cy="1914525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F0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22031" y="3388258"/>
            <a:ext cx="1245854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1295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👁️ نقاط المقارنة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8486775" y="3788308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6" name="Text 13"/>
          <p:cNvSpPr/>
          <p:nvPr/>
        </p:nvSpPr>
        <p:spPr>
          <a:xfrm>
            <a:off x="8573022" y="3820181"/>
            <a:ext cx="56106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1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822031" y="3774021"/>
            <a:ext cx="1883529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حركة العين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والتحديق الطبيعي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486775" y="4109777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19" name="Text 16"/>
          <p:cNvSpPr/>
          <p:nvPr/>
        </p:nvSpPr>
        <p:spPr>
          <a:xfrm>
            <a:off x="8573022" y="4141650"/>
            <a:ext cx="56106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2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4822031" y="4095490"/>
            <a:ext cx="1699183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الإضاءة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والظلال على الوجه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8486775" y="4431246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22" name="Text 19"/>
          <p:cNvSpPr/>
          <p:nvPr/>
        </p:nvSpPr>
        <p:spPr>
          <a:xfrm>
            <a:off x="8573022" y="4463119"/>
            <a:ext cx="56106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3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4822031" y="4416958"/>
            <a:ext cx="1790555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الصوت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والمزامنة مع الشفاه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486775" y="4752715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25" name="Text 22"/>
          <p:cNvSpPr/>
          <p:nvPr/>
        </p:nvSpPr>
        <p:spPr>
          <a:xfrm>
            <a:off x="8573022" y="4784588"/>
            <a:ext cx="56106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4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4822031" y="4738427"/>
            <a:ext cx="1737655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الخلفية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والتفاصيل المحيطة</a:t>
            </a:r>
            <a:endParaRPr lang="en-US" sz="114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285750" y="1228725"/>
            <a:ext cx="4179094" cy="2810954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FF006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21242" y="1371600"/>
            <a:ext cx="1000210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1295" b="1" kern="0" spc="1" dirty="0" err="1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أسئلة</a:t>
            </a:r>
            <a:r>
              <a:rPr lang="en-US" sz="1295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 النقاش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428625" y="1757363"/>
            <a:ext cx="3893344" cy="743620"/>
          </a:xfrm>
          <a:prstGeom prst="rect">
            <a:avLst/>
          </a:prstGeom>
          <a:solidFill>
            <a:srgbClr val="0A0E27">
              <a:alpha val="4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300538" y="1757363"/>
            <a:ext cx="21431" cy="743620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31" name="Text 28"/>
          <p:cNvSpPr/>
          <p:nvPr/>
        </p:nvSpPr>
        <p:spPr>
          <a:xfrm>
            <a:off x="428625" y="1757363"/>
            <a:ext cx="3893344" cy="506229"/>
          </a:xfrm>
          <a:prstGeom prst="rect">
            <a:avLst/>
          </a:prstGeom>
          <a:noFill/>
          <a:ln/>
        </p:spPr>
        <p:txBody>
          <a:bodyPr wrap="square" lIns="127508" tIns="127508" rIns="170053" bIns="127508" rtlCol="0" anchor="t">
            <a:spAutoFit/>
          </a:bodyPr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كيف يمكننا </a:t>
            </a: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كشف المحتوى المزيف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في حياتنا اليومية؟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428625" y="2572420"/>
            <a:ext cx="3893344" cy="480752"/>
          </a:xfrm>
          <a:prstGeom prst="rect">
            <a:avLst/>
          </a:prstGeom>
          <a:solidFill>
            <a:srgbClr val="0A0E27">
              <a:alpha val="40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300538" y="2572420"/>
            <a:ext cx="21431" cy="480752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34" name="Text 31"/>
          <p:cNvSpPr/>
          <p:nvPr/>
        </p:nvSpPr>
        <p:spPr>
          <a:xfrm>
            <a:off x="428625" y="2572420"/>
            <a:ext cx="3893344" cy="506229"/>
          </a:xfrm>
          <a:prstGeom prst="rect">
            <a:avLst/>
          </a:prstGeom>
          <a:noFill/>
          <a:ln/>
        </p:spPr>
        <p:txBody>
          <a:bodyPr wrap="square" lIns="127508" tIns="127508" rIns="170053" bIns="127508" rtlCol="0" anchor="t">
            <a:spAutoFit/>
          </a:bodyPr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ما </a:t>
            </a: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أثر نشر محتوى مزيف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على الآخرين والمجتمع؟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428625" y="3124609"/>
            <a:ext cx="3893344" cy="743620"/>
          </a:xfrm>
          <a:prstGeom prst="rect">
            <a:avLst/>
          </a:prstGeom>
          <a:solidFill>
            <a:srgbClr val="0A0E27">
              <a:alpha val="4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300538" y="3124609"/>
            <a:ext cx="21431" cy="743620"/>
          </a:xfrm>
          <a:prstGeom prst="rect">
            <a:avLst/>
          </a:prstGeom>
          <a:solidFill>
            <a:srgbClr val="FF006E"/>
          </a:solidFill>
          <a:ln/>
        </p:spPr>
      </p:sp>
      <p:sp>
        <p:nvSpPr>
          <p:cNvPr id="37" name="Text 34"/>
          <p:cNvSpPr/>
          <p:nvPr/>
        </p:nvSpPr>
        <p:spPr>
          <a:xfrm>
            <a:off x="428625" y="3124609"/>
            <a:ext cx="3893344" cy="775533"/>
          </a:xfrm>
          <a:prstGeom prst="rect">
            <a:avLst/>
          </a:prstGeom>
          <a:noFill/>
          <a:ln/>
        </p:spPr>
        <p:txBody>
          <a:bodyPr wrap="square" lIns="127508" tIns="127508" rIns="170053" bIns="127508" rtlCol="0" anchor="t">
            <a:spAutoFit/>
          </a:bodyPr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ما </a:t>
            </a:r>
            <a:r>
              <a:rPr lang="en-US" sz="1141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القيم التي يجب أن نتمسك بها</a:t>
            </a: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كمواطنين رقميين واعين؟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285750" y="4189698"/>
            <a:ext cx="4179094" cy="1930933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8B00F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28625" y="4332573"/>
            <a:ext cx="1340432" cy="26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1295" b="1" kern="0" spc="1" dirty="0">
                <a:solidFill>
                  <a:srgbClr val="8B00FF"/>
                </a:solidFill>
                <a:latin typeface="Cairo" pitchFamily="2" charset="-78"/>
                <a:cs typeface="Cairo" pitchFamily="2" charset="-78"/>
              </a:rPr>
              <a:t>🎯 التفكير النقدي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428625" y="4718335"/>
            <a:ext cx="2483052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هذا النشاط يهدف إلى تطوير قدرتك على: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4093369" y="5081215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42" name="Text 39"/>
          <p:cNvSpPr/>
          <p:nvPr/>
        </p:nvSpPr>
        <p:spPr>
          <a:xfrm>
            <a:off x="4157174" y="5113088"/>
            <a:ext cx="100990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→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428625" y="5066928"/>
            <a:ext cx="1776127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التمييز بين الحقيقي والمزيف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4093369" y="5399112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45" name="Text 42"/>
          <p:cNvSpPr/>
          <p:nvPr/>
        </p:nvSpPr>
        <p:spPr>
          <a:xfrm>
            <a:off x="4157174" y="5430985"/>
            <a:ext cx="100990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→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428625" y="5384825"/>
            <a:ext cx="1466748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تحليل التفاصيل الدقيقة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7" name="Shape 44"/>
          <p:cNvSpPr/>
          <p:nvPr/>
        </p:nvSpPr>
        <p:spPr>
          <a:xfrm>
            <a:off x="4093369" y="5717009"/>
            <a:ext cx="228600" cy="228600"/>
          </a:xfrm>
          <a:prstGeom prst="ellipse">
            <a:avLst/>
          </a:prstGeom>
          <a:solidFill>
            <a:srgbClr val="8B00FF"/>
          </a:solidFill>
          <a:ln/>
        </p:spPr>
      </p:sp>
      <p:sp>
        <p:nvSpPr>
          <p:cNvPr id="48" name="Text 45"/>
          <p:cNvSpPr/>
          <p:nvPr/>
        </p:nvSpPr>
        <p:spPr>
          <a:xfrm>
            <a:off x="4157174" y="5748882"/>
            <a:ext cx="100990" cy="16485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→</a:t>
            </a:r>
            <a:endParaRPr lang="en-US" sz="78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9" name="Text 46"/>
          <p:cNvSpPr/>
          <p:nvPr/>
        </p:nvSpPr>
        <p:spPr>
          <a:xfrm>
            <a:off x="428625" y="5702722"/>
            <a:ext cx="1667123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214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اتخاذ قرارات مسؤولة رقمياً</a:t>
            </a:r>
            <a:endParaRPr lang="en-US" sz="1214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0" name="Shape 47"/>
          <p:cNvSpPr/>
          <p:nvPr/>
        </p:nvSpPr>
        <p:spPr>
          <a:xfrm>
            <a:off x="285750" y="6377806"/>
            <a:ext cx="8572500" cy="877956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020535" y="6520681"/>
            <a:ext cx="1102930" cy="2015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1700"/>
              </a:lnSpc>
              <a:buNone/>
            </a:pPr>
            <a:r>
              <a:rPr lang="en-US" sz="987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🌟 الهدف الأساسي</a:t>
            </a:r>
            <a:endParaRPr lang="en-US" sz="987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52" name="Text 49"/>
          <p:cNvSpPr/>
          <p:nvPr/>
        </p:nvSpPr>
        <p:spPr>
          <a:xfrm>
            <a:off x="1338743" y="6806431"/>
            <a:ext cx="6466514" cy="2604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200"/>
              </a:lnSpc>
              <a:buNone/>
            </a:pP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تعزيز </a:t>
            </a:r>
            <a:r>
              <a:rPr lang="en-US" sz="1193" b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التفكير النقدي والمسؤولية الرقمية</a:t>
            </a:r>
            <a:r>
              <a:rPr lang="en-US" sz="1269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لدى الطلبة من خلال الممارسة العملية والنقاش المفتوح</a:t>
            </a:r>
            <a:endParaRPr lang="en-US" sz="1269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84134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10477" y="357188"/>
            <a:ext cx="1523046" cy="70679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5900"/>
              </a:lnSpc>
              <a:buNone/>
            </a:pPr>
            <a:r>
              <a:rPr lang="en-US" sz="3621" b="1" kern="0" spc="2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الخاتمة</a:t>
            </a:r>
            <a:endParaRPr lang="en-US" sz="362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42938" y="1464469"/>
            <a:ext cx="7858125" cy="1074772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FF006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441355" y="1643063"/>
            <a:ext cx="261290" cy="2880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4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Cairo" pitchFamily="2" charset="-78"/>
                <a:cs typeface="Cairo" pitchFamily="2" charset="-78"/>
              </a:rPr>
              <a:t>🧠</a:t>
            </a:r>
            <a:endParaRPr lang="en-US" sz="148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2898465" y="2014538"/>
            <a:ext cx="3347070" cy="2934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5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التزييف العميق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اختبار أخلاقي قبل أن يكون تقنيًا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42938" y="2689259"/>
            <a:ext cx="7858125" cy="1074772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8B00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441355" y="2867853"/>
            <a:ext cx="261290" cy="2880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4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Cairo" pitchFamily="2" charset="-78"/>
                <a:cs typeface="Cairo" pitchFamily="2" charset="-78"/>
              </a:rPr>
              <a:t>⚖️</a:t>
            </a:r>
            <a:endParaRPr lang="en-US" sz="148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1880558" y="3239328"/>
            <a:ext cx="5382884" cy="2934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5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الوعي والمعرفة بالقانون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تحمينا من الوقوع في الجريمة أو أن نكون ضحاياها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2938" y="3914049"/>
            <a:ext cx="7858125" cy="1074772"/>
          </a:xfrm>
          <a:prstGeom prst="rect">
            <a:avLst/>
          </a:prstGeom>
          <a:solidFill>
            <a:srgbClr val="0A0E27">
              <a:alpha val="60000"/>
            </a:srgbClr>
          </a:solidFill>
          <a:ln w="18288">
            <a:solidFill>
              <a:srgbClr val="00F0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47767" y="4092643"/>
            <a:ext cx="248465" cy="2880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4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Cairo" pitchFamily="2" charset="-78"/>
                <a:cs typeface="Cairo" pitchFamily="2" charset="-78"/>
              </a:rPr>
              <a:t>🌍</a:t>
            </a:r>
            <a:endParaRPr lang="en-US" sz="1486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521759" y="4464118"/>
            <a:ext cx="4100481" cy="2934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2500"/>
              </a:lnSpc>
              <a:buNone/>
            </a:pPr>
            <a:r>
              <a:rPr lang="en-US" sz="1295" b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السلوك الرقمي المسؤول</a:t>
            </a:r>
            <a:r>
              <a:rPr lang="en-US" sz="1377" dirty="0">
                <a:solidFill>
                  <a:srgbClr val="E0E0E0"/>
                </a:solidFill>
                <a:latin typeface="Cairo" pitchFamily="2" charset="-78"/>
                <a:cs typeface="Cairo" pitchFamily="2" charset="-78"/>
              </a:rPr>
              <a:t> يبني مجتمعًا رقميًا آمنًا ومتوازنًا</a:t>
            </a:r>
            <a:endParaRPr lang="en-US" sz="129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42938" y="5546034"/>
            <a:ext cx="7858125" cy="2424550"/>
          </a:xfrm>
          <a:prstGeom prst="rect">
            <a:avLst/>
          </a:prstGeom>
          <a:solidFill>
            <a:srgbClr val="0A0E27">
              <a:alpha val="70000"/>
            </a:srgbClr>
          </a:solidFill>
          <a:ln w="18288">
            <a:solidFill>
              <a:srgbClr val="000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07078" y="5796065"/>
            <a:ext cx="129844" cy="50802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4200"/>
              </a:lnSpc>
              <a:buNone/>
            </a:pPr>
            <a:r>
              <a:rPr lang="en-US" sz="2705" dirty="0">
                <a:solidFill>
                  <a:srgbClr val="FF006E">
                    <a:alpha val="40000"/>
                  </a:srgbClr>
                </a:solidFill>
                <a:latin typeface="Cairo" pitchFamily="2" charset="-78"/>
                <a:cs typeface="Cairo" pitchFamily="2" charset="-78"/>
              </a:rPr>
              <a:t>"</a:t>
            </a:r>
            <a:endParaRPr lang="en-US" sz="2705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3025295" y="6439002"/>
            <a:ext cx="3093411" cy="495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4300"/>
              </a:lnSpc>
              <a:buNone/>
            </a:pPr>
            <a:r>
              <a:rPr lang="en-US" sz="2121" b="1" kern="0" spc="1" dirty="0">
                <a:solidFill>
                  <a:srgbClr val="00F0FF"/>
                </a:solidFill>
                <a:latin typeface="Cairo" pitchFamily="2" charset="-78"/>
                <a:cs typeface="Cairo" pitchFamily="2" charset="-78"/>
              </a:rPr>
              <a:t>كن أنت المصدر الحقيقي…</a:t>
            </a:r>
            <a:endParaRPr lang="en-US" sz="2121" dirty="0">
              <a:latin typeface="Cairo" pitchFamily="2" charset="-78"/>
              <a:cs typeface="Cairo" pitchFamily="2" charset="-78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423224" y="7086209"/>
            <a:ext cx="2297552" cy="54175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lnSpc>
                <a:spcPts val="4700"/>
              </a:lnSpc>
              <a:buNone/>
            </a:pPr>
            <a:r>
              <a:rPr lang="en-US" sz="2331" b="1" kern="0" spc="1" dirty="0">
                <a:solidFill>
                  <a:srgbClr val="FF006E"/>
                </a:solidFill>
                <a:latin typeface="Cairo" pitchFamily="2" charset="-78"/>
                <a:cs typeface="Cairo" pitchFamily="2" charset="-78"/>
              </a:rPr>
              <a:t>لا النسخة المزيفة</a:t>
            </a:r>
            <a:endParaRPr lang="en-US" sz="2331" dirty="0">
              <a:latin typeface="Cairo" pitchFamily="2" charset="-78"/>
              <a:cs typeface="Cairo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635</Words>
  <Application>Microsoft Office PowerPoint</Application>
  <PresentationFormat>On-screen Show (16:9)</PresentationFormat>
  <Paragraphs>130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Cairo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خيرات القط</cp:lastModifiedBy>
  <cp:revision>2</cp:revision>
  <dcterms:created xsi:type="dcterms:W3CDTF">2025-11-07T00:21:54Z</dcterms:created>
  <dcterms:modified xsi:type="dcterms:W3CDTF">2025-11-07T22:58:40Z</dcterms:modified>
</cp:coreProperties>
</file>